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33"/>
  </p:notesMasterIdLst>
  <p:handoutMasterIdLst>
    <p:handoutMasterId r:id="rId34"/>
  </p:handoutMasterIdLst>
  <p:sldIdLst>
    <p:sldId id="301" r:id="rId2"/>
    <p:sldId id="302" r:id="rId3"/>
    <p:sldId id="303" r:id="rId4"/>
    <p:sldId id="304" r:id="rId5"/>
    <p:sldId id="332" r:id="rId6"/>
    <p:sldId id="305" r:id="rId7"/>
    <p:sldId id="306" r:id="rId8"/>
    <p:sldId id="334" r:id="rId9"/>
    <p:sldId id="310" r:id="rId10"/>
    <p:sldId id="312" r:id="rId11"/>
    <p:sldId id="311" r:id="rId12"/>
    <p:sldId id="313" r:id="rId13"/>
    <p:sldId id="314" r:id="rId14"/>
    <p:sldId id="316" r:id="rId15"/>
    <p:sldId id="315" r:id="rId16"/>
    <p:sldId id="336" r:id="rId17"/>
    <p:sldId id="317" r:id="rId18"/>
    <p:sldId id="318" r:id="rId19"/>
    <p:sldId id="319" r:id="rId20"/>
    <p:sldId id="321" r:id="rId21"/>
    <p:sldId id="322" r:id="rId22"/>
    <p:sldId id="320" r:id="rId23"/>
    <p:sldId id="323" r:id="rId24"/>
    <p:sldId id="324" r:id="rId25"/>
    <p:sldId id="325" r:id="rId26"/>
    <p:sldId id="326" r:id="rId27"/>
    <p:sldId id="327" r:id="rId28"/>
    <p:sldId id="328" r:id="rId29"/>
    <p:sldId id="329" r:id="rId30"/>
    <p:sldId id="330" r:id="rId31"/>
    <p:sldId id="331" r:id="rId32"/>
  </p:sldIdLst>
  <p:sldSz cx="27432000" cy="6858000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44FF"/>
    <a:srgbClr val="F74792"/>
    <a:srgbClr val="FF0000"/>
    <a:srgbClr val="F24CE6"/>
    <a:srgbClr val="61ECFF"/>
    <a:srgbClr val="3E6EDA"/>
    <a:srgbClr val="7598E5"/>
    <a:srgbClr val="5883DF"/>
    <a:srgbClr val="8FABE9"/>
    <a:srgbClr val="DFE5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80" autoAdjust="0"/>
    <p:restoredTop sz="98536" autoAdjust="0"/>
  </p:normalViewPr>
  <p:slideViewPr>
    <p:cSldViewPr>
      <p:cViewPr>
        <p:scale>
          <a:sx n="40" d="100"/>
          <a:sy n="40" d="100"/>
        </p:scale>
        <p:origin x="-888" y="-1944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8412D8-060F-47F7-8912-5BFE43A76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57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558E2-BB25-46E4-9996-5E5023A41749}" type="datetimeFigureOut">
              <a:rPr lang="en-US" smtClean="0"/>
              <a:t>4/9/2013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543300" y="696913"/>
            <a:ext cx="13944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B5FDF-FAD7-4465-8DE3-17EFD2F45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7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37.jp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12" Type="http://schemas.openxmlformats.org/officeDocument/2006/relationships/image" Target="../media/image36.tm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35.tmp"/><Relationship Id="rId5" Type="http://schemas.openxmlformats.org/officeDocument/2006/relationships/image" Target="../media/image10.png"/><Relationship Id="rId10" Type="http://schemas.openxmlformats.org/officeDocument/2006/relationships/image" Target="../media/image34.tmp"/><Relationship Id="rId4" Type="http://schemas.openxmlformats.org/officeDocument/2006/relationships/image" Target="../media/image14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12" Type="http://schemas.openxmlformats.org/officeDocument/2006/relationships/image" Target="../media/image3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38.jpeg"/><Relationship Id="rId5" Type="http://schemas.openxmlformats.org/officeDocument/2006/relationships/image" Target="../media/image10.png"/><Relationship Id="rId10" Type="http://schemas.openxmlformats.org/officeDocument/2006/relationships/image" Target="../media/image31.jpg"/><Relationship Id="rId4" Type="http://schemas.openxmlformats.org/officeDocument/2006/relationships/image" Target="../media/image14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43.tmp"/><Relationship Id="rId3" Type="http://schemas.openxmlformats.org/officeDocument/2006/relationships/image" Target="../media/image8.jpeg"/><Relationship Id="rId7" Type="http://schemas.openxmlformats.org/officeDocument/2006/relationships/image" Target="../media/image17.jpeg"/><Relationship Id="rId12" Type="http://schemas.openxmlformats.org/officeDocument/2006/relationships/image" Target="../media/image42.tm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41.tmp"/><Relationship Id="rId5" Type="http://schemas.openxmlformats.org/officeDocument/2006/relationships/image" Target="../media/image14.png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46.tmp"/><Relationship Id="rId5" Type="http://schemas.openxmlformats.org/officeDocument/2006/relationships/image" Target="../media/image10.png"/><Relationship Id="rId10" Type="http://schemas.openxmlformats.org/officeDocument/2006/relationships/image" Target="../media/image45.tmp"/><Relationship Id="rId4" Type="http://schemas.openxmlformats.org/officeDocument/2006/relationships/image" Target="../media/image14.png"/><Relationship Id="rId9" Type="http://schemas.openxmlformats.org/officeDocument/2006/relationships/image" Target="../media/image44.tm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49.png"/><Relationship Id="rId5" Type="http://schemas.openxmlformats.org/officeDocument/2006/relationships/image" Target="../media/image10.png"/><Relationship Id="rId10" Type="http://schemas.openxmlformats.org/officeDocument/2006/relationships/image" Target="../media/image48.png"/><Relationship Id="rId4" Type="http://schemas.openxmlformats.org/officeDocument/2006/relationships/image" Target="../media/image14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52.tmp"/><Relationship Id="rId5" Type="http://schemas.openxmlformats.org/officeDocument/2006/relationships/image" Target="../media/image10.png"/><Relationship Id="rId10" Type="http://schemas.openxmlformats.org/officeDocument/2006/relationships/image" Target="../media/image51.tmp"/><Relationship Id="rId4" Type="http://schemas.openxmlformats.org/officeDocument/2006/relationships/image" Target="../media/image14.png"/><Relationship Id="rId9" Type="http://schemas.openxmlformats.org/officeDocument/2006/relationships/image" Target="../media/image50.tm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12" Type="http://schemas.openxmlformats.org/officeDocument/2006/relationships/image" Target="../media/image55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54.jpeg"/><Relationship Id="rId5" Type="http://schemas.openxmlformats.org/officeDocument/2006/relationships/image" Target="../media/image10.png"/><Relationship Id="rId10" Type="http://schemas.openxmlformats.org/officeDocument/2006/relationships/image" Target="../media/image53.jpeg"/><Relationship Id="rId4" Type="http://schemas.openxmlformats.org/officeDocument/2006/relationships/image" Target="../media/image14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59.tmp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12" Type="http://schemas.openxmlformats.org/officeDocument/2006/relationships/image" Target="../media/image58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57.jpg"/><Relationship Id="rId5" Type="http://schemas.openxmlformats.org/officeDocument/2006/relationships/image" Target="../media/image10.png"/><Relationship Id="rId10" Type="http://schemas.openxmlformats.org/officeDocument/2006/relationships/image" Target="../media/image56.tmp"/><Relationship Id="rId4" Type="http://schemas.openxmlformats.org/officeDocument/2006/relationships/image" Target="../media/image14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15.jpe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12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12.jpeg"/><Relationship Id="rId5" Type="http://schemas.openxmlformats.org/officeDocument/2006/relationships/image" Target="../media/image10.png"/><Relationship Id="rId10" Type="http://schemas.openxmlformats.org/officeDocument/2006/relationships/image" Target="../media/image11.jpeg"/><Relationship Id="rId4" Type="http://schemas.openxmlformats.org/officeDocument/2006/relationships/image" Target="../media/image1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hyperlink" Target="http://www.google.com/url?sa=i&amp;rct=j&amp;q=&amp;esrc=s&amp;frm=1&amp;source=images&amp;cd=&amp;cad=rja&amp;docid=tG0CBpl8XbFzpM&amp;tbnid=3HW_Jif8bjIrnM:&amp;ved=0CAUQjRw&amp;url=http://burghdiaspora.blogspot.com/2006_10_01_archive.html&amp;ei=AalIUe2AA46Q0QG6wICgAg&amp;bvm=bv.43828540,d.dmg&amp;psig=AFQjCNFFqPc1hXYQZbBcFwP4TmFU61HnQw&amp;ust=1363802584420542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oogle.com/url?sa=i&amp;rct=j&amp;q=&amp;esrc=s&amp;frm=1&amp;source=images&amp;cd=&amp;cad=rja&amp;docid=QgML5IbBqGFmRM&amp;tbnid=XQRTsRAsCQ0WlM:&amp;ved=0CAUQjRw&amp;url=http://thedrumnews.presspublisher.us/issue/april-2010/article/reading-school-district-job-openings&amp;ei=26lIUd3hF-br0gGekICIDQ&amp;psig=AFQjCNGyXBtgTcjZhwMmlaFz-jFv0T8Syg&amp;ust=1363802951738276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0.png"/><Relationship Id="rId10" Type="http://schemas.openxmlformats.org/officeDocument/2006/relationships/image" Target="../media/image3.jpeg"/><Relationship Id="rId4" Type="http://schemas.openxmlformats.org/officeDocument/2006/relationships/image" Target="../media/image14.png"/><Relationship Id="rId9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62.tmp"/><Relationship Id="rId5" Type="http://schemas.openxmlformats.org/officeDocument/2006/relationships/image" Target="../media/image10.png"/><Relationship Id="rId10" Type="http://schemas.openxmlformats.org/officeDocument/2006/relationships/image" Target="../media/image61.tmp"/><Relationship Id="rId4" Type="http://schemas.openxmlformats.org/officeDocument/2006/relationships/image" Target="../media/image14.png"/><Relationship Id="rId9" Type="http://schemas.openxmlformats.org/officeDocument/2006/relationships/image" Target="../media/image60.tm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0.png"/><Relationship Id="rId10" Type="http://schemas.openxmlformats.org/officeDocument/2006/relationships/image" Target="../media/image64.tmp"/><Relationship Id="rId4" Type="http://schemas.openxmlformats.org/officeDocument/2006/relationships/image" Target="../media/image14.png"/><Relationship Id="rId9" Type="http://schemas.openxmlformats.org/officeDocument/2006/relationships/image" Target="../media/image63.tm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0.png"/><Relationship Id="rId10" Type="http://schemas.openxmlformats.org/officeDocument/2006/relationships/image" Target="../media/image66.tmp"/><Relationship Id="rId4" Type="http://schemas.openxmlformats.org/officeDocument/2006/relationships/image" Target="../media/image14.png"/><Relationship Id="rId9" Type="http://schemas.openxmlformats.org/officeDocument/2006/relationships/image" Target="../media/image65.tm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71.pn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12" Type="http://schemas.openxmlformats.org/officeDocument/2006/relationships/image" Target="../media/image7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69.png"/><Relationship Id="rId5" Type="http://schemas.openxmlformats.org/officeDocument/2006/relationships/image" Target="../media/image10.png"/><Relationship Id="rId10" Type="http://schemas.openxmlformats.org/officeDocument/2006/relationships/image" Target="../media/image68.png"/><Relationship Id="rId4" Type="http://schemas.openxmlformats.org/officeDocument/2006/relationships/image" Target="../media/image14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77.pn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12" Type="http://schemas.openxmlformats.org/officeDocument/2006/relationships/image" Target="../media/image7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75.png"/><Relationship Id="rId5" Type="http://schemas.openxmlformats.org/officeDocument/2006/relationships/image" Target="../media/image10.png"/><Relationship Id="rId10" Type="http://schemas.openxmlformats.org/officeDocument/2006/relationships/image" Target="../media/image74.png"/><Relationship Id="rId4" Type="http://schemas.openxmlformats.org/officeDocument/2006/relationships/image" Target="../media/image14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83.pn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12" Type="http://schemas.openxmlformats.org/officeDocument/2006/relationships/image" Target="../media/image8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81.png"/><Relationship Id="rId5" Type="http://schemas.openxmlformats.org/officeDocument/2006/relationships/image" Target="../media/image10.png"/><Relationship Id="rId10" Type="http://schemas.openxmlformats.org/officeDocument/2006/relationships/image" Target="../media/image80.png"/><Relationship Id="rId4" Type="http://schemas.openxmlformats.org/officeDocument/2006/relationships/image" Target="../media/image1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89.pn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12" Type="http://schemas.openxmlformats.org/officeDocument/2006/relationships/image" Target="../media/image8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87.png"/><Relationship Id="rId5" Type="http://schemas.openxmlformats.org/officeDocument/2006/relationships/image" Target="../media/image10.png"/><Relationship Id="rId10" Type="http://schemas.openxmlformats.org/officeDocument/2006/relationships/image" Target="../media/image86.png"/><Relationship Id="rId4" Type="http://schemas.openxmlformats.org/officeDocument/2006/relationships/image" Target="../media/image14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95.pn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12" Type="http://schemas.openxmlformats.org/officeDocument/2006/relationships/image" Target="../media/image9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93.png"/><Relationship Id="rId5" Type="http://schemas.openxmlformats.org/officeDocument/2006/relationships/image" Target="../media/image10.png"/><Relationship Id="rId10" Type="http://schemas.openxmlformats.org/officeDocument/2006/relationships/image" Target="../media/image92.png"/><Relationship Id="rId4" Type="http://schemas.openxmlformats.org/officeDocument/2006/relationships/image" Target="../media/image14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101.pn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12" Type="http://schemas.openxmlformats.org/officeDocument/2006/relationships/image" Target="../media/image10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99.png"/><Relationship Id="rId5" Type="http://schemas.openxmlformats.org/officeDocument/2006/relationships/image" Target="../media/image10.png"/><Relationship Id="rId10" Type="http://schemas.openxmlformats.org/officeDocument/2006/relationships/image" Target="../media/image98.png"/><Relationship Id="rId4" Type="http://schemas.openxmlformats.org/officeDocument/2006/relationships/image" Target="../media/image14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103.tm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0.png"/><Relationship Id="rId10" Type="http://schemas.openxmlformats.org/officeDocument/2006/relationships/image" Target="../media/image21.jpeg"/><Relationship Id="rId4" Type="http://schemas.openxmlformats.org/officeDocument/2006/relationships/image" Target="../media/image14.pn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12" Type="http://schemas.openxmlformats.org/officeDocument/2006/relationships/image" Target="../media/image26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5.png"/><Relationship Id="rId5" Type="http://schemas.openxmlformats.org/officeDocument/2006/relationships/image" Target="../media/image10.png"/><Relationship Id="rId10" Type="http://schemas.openxmlformats.org/officeDocument/2006/relationships/image" Target="../media/image24.jpeg"/><Relationship Id="rId4" Type="http://schemas.openxmlformats.org/officeDocument/2006/relationships/image" Target="../media/image14.png"/><Relationship Id="rId9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30.tmp"/><Relationship Id="rId3" Type="http://schemas.openxmlformats.org/officeDocument/2006/relationships/image" Target="../media/image25.png"/><Relationship Id="rId7" Type="http://schemas.openxmlformats.org/officeDocument/2006/relationships/image" Target="../media/image10.png"/><Relationship Id="rId12" Type="http://schemas.openxmlformats.org/officeDocument/2006/relationships/image" Target="../media/image29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8.tmp"/><Relationship Id="rId5" Type="http://schemas.openxmlformats.org/officeDocument/2006/relationships/image" Target="../media/image16.png"/><Relationship Id="rId10" Type="http://schemas.openxmlformats.org/officeDocument/2006/relationships/image" Target="../media/image19.jpeg"/><Relationship Id="rId4" Type="http://schemas.openxmlformats.org/officeDocument/2006/relationships/image" Target="../media/image8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12" Type="http://schemas.openxmlformats.org/officeDocument/2006/relationships/image" Target="../media/image3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32.jpeg"/><Relationship Id="rId5" Type="http://schemas.openxmlformats.org/officeDocument/2006/relationships/image" Target="../media/image10.png"/><Relationship Id="rId10" Type="http://schemas.openxmlformats.org/officeDocument/2006/relationships/image" Target="../media/image31.jpg"/><Relationship Id="rId4" Type="http://schemas.openxmlformats.org/officeDocument/2006/relationships/image" Target="../media/image14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866775" y="5351463"/>
            <a:ext cx="73152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US" sz="1200" dirty="0" smtClean="0">
                <a:latin typeface="+mn-lt"/>
                <a:cs typeface="Arial" charset="0"/>
              </a:rPr>
              <a:t>http://content.asce.org/studentcompetition/index.html</a:t>
            </a: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4" t="28571" r="70363" b="45143"/>
          <a:stretch>
            <a:fillRect/>
          </a:stretch>
        </p:blipFill>
        <p:spPr bwMode="auto">
          <a:xfrm>
            <a:off x="971550" y="1379538"/>
            <a:ext cx="6915150" cy="4019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8" y="1071563"/>
            <a:ext cx="8686800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4343400"/>
            <a:ext cx="2743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 smtClean="0">
                <a:latin typeface="+mj-lt"/>
                <a:cs typeface="Arial" pitchFamily="34" charset="0"/>
              </a:rPr>
              <a:t>BIM Thesis Presentation</a:t>
            </a:r>
            <a:endParaRPr lang="en-US" sz="2800" dirty="0">
              <a:latin typeface="+mj-lt"/>
              <a:cs typeface="Arial" pitchFamily="34" charset="0"/>
            </a:endParaRPr>
          </a:p>
          <a:p>
            <a:pPr algn="ctr">
              <a:defRPr/>
            </a:pPr>
            <a:r>
              <a:rPr lang="en-US" sz="2800" dirty="0" smtClean="0">
                <a:latin typeface="+mj-lt"/>
                <a:cs typeface="Arial" pitchFamily="34" charset="0"/>
              </a:rPr>
              <a:t>10 </a:t>
            </a:r>
            <a:r>
              <a:rPr lang="en-US" sz="2800" dirty="0">
                <a:latin typeface="+mj-lt"/>
                <a:cs typeface="Arial" pitchFamily="34" charset="0"/>
              </a:rPr>
              <a:t>April 2013</a:t>
            </a:r>
          </a:p>
        </p:txBody>
      </p:sp>
      <p:pic>
        <p:nvPicPr>
          <p:cNvPr id="8" name="Picture 7" descr="Y:\AEI Team 5\01-Misc\Photos\IMG_049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75" y="1071563"/>
            <a:ext cx="5694363" cy="4252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0145375" y="5381625"/>
            <a:ext cx="569436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rPr>
              <a:t>Brian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rPr>
              <a:t>LaChance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rPr>
              <a:t>|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rPr>
              <a:t> Mike Palmer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rPr>
              <a:t>|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sz="2000" b="1" dirty="0">
                <a:latin typeface="+mj-lt"/>
                <a:cs typeface="Arial" pitchFamily="34" charset="0"/>
              </a:rPr>
              <a:t>Rachel Barrow </a:t>
            </a:r>
          </a:p>
          <a:p>
            <a:pPr algn="ctr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rPr>
              <a:t>Alex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rPr>
              <a:t>Byard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rPr>
              <a:t> 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rPr>
              <a:t>|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rPr>
              <a:t> Melanie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rPr>
              <a:t>Fonner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pPr algn="ctr"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rPr>
              <a:t>Brad Frederick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rPr>
              <a:t>|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rPr>
              <a:t> Pat Allen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/>
          <p:cNvSpPr txBox="1">
            <a:spLocks/>
          </p:cNvSpPr>
          <p:nvPr/>
        </p:nvSpPr>
        <p:spPr>
          <a:xfrm>
            <a:off x="0" y="0"/>
            <a:ext cx="27432000" cy="655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Multipurpose Room</a:t>
            </a: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21481"/>
            <a:ext cx="1871662" cy="68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0" y="733376"/>
            <a:ext cx="27432000" cy="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363" y="9525"/>
            <a:ext cx="65881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00" y="9525"/>
            <a:ext cx="6731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525" y="9525"/>
            <a:ext cx="6889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0" y="9525"/>
            <a:ext cx="654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00" y="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0" y="9525"/>
            <a:ext cx="6858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3803201"/>
            <a:ext cx="6808788" cy="252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286000" y="4343400"/>
            <a:ext cx="1828800" cy="11433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16776"/>
            <a:ext cx="5315692" cy="2010056"/>
          </a:xfrm>
          <a:prstGeom prst="rect">
            <a:avLst/>
          </a:prstGeom>
        </p:spPr>
      </p:pic>
      <p:pic>
        <p:nvPicPr>
          <p:cNvPr id="25" name="Picture 24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371600"/>
            <a:ext cx="1593850" cy="1720215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468" y="1085523"/>
            <a:ext cx="7621064" cy="468695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105" y="1085523"/>
            <a:ext cx="8112840" cy="4927031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5908000" y="2514600"/>
            <a:ext cx="685800" cy="43088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8 fc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5374600" y="1800820"/>
            <a:ext cx="685800" cy="43088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7 fc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24688800" y="906798"/>
            <a:ext cx="685800" cy="43088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6 fc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4307800" y="3082339"/>
            <a:ext cx="685800" cy="430887"/>
          </a:xfrm>
          <a:prstGeom prst="rect">
            <a:avLst/>
          </a:prstGeom>
          <a:solidFill>
            <a:schemeClr val="bg1"/>
          </a:solidFill>
          <a:ln w="38100">
            <a:solidFill>
              <a:srgbClr val="F24CE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5 fc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3698200" y="2106360"/>
            <a:ext cx="685800" cy="43088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4 fc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23210740" y="1367136"/>
            <a:ext cx="685800" cy="430887"/>
          </a:xfrm>
          <a:prstGeom prst="rect">
            <a:avLst/>
          </a:prstGeom>
          <a:solidFill>
            <a:schemeClr val="bg1"/>
          </a:solidFill>
          <a:ln w="38100">
            <a:solidFill>
              <a:srgbClr val="61EC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3 fc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-19050" y="6448425"/>
            <a:ext cx="27451050" cy="43088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 Background				Goals				Site Plan				</a:t>
            </a:r>
            <a:r>
              <a:rPr lang="en-US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Building Analysis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Conclusion				Appendix</a:t>
            </a:r>
            <a:endParaRPr lang="en-US" dirty="0"/>
          </a:p>
        </p:txBody>
      </p:sp>
      <p:grpSp>
        <p:nvGrpSpPr>
          <p:cNvPr id="27" name="Group 10"/>
          <p:cNvGrpSpPr>
            <a:grpSpLocks/>
          </p:cNvGrpSpPr>
          <p:nvPr/>
        </p:nvGrpSpPr>
        <p:grpSpPr bwMode="auto">
          <a:xfrm>
            <a:off x="8011612" y="5459234"/>
            <a:ext cx="711707" cy="794909"/>
            <a:chOff x="21767800" y="3047543"/>
            <a:chExt cx="546100" cy="610058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21946032" y="3428534"/>
              <a:ext cx="0" cy="22782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21768189" y="3047195"/>
              <a:ext cx="545711" cy="43007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j-lt"/>
                  <a:cs typeface="Arial" pitchFamily="34" charset="0"/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63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/>
          <p:cNvSpPr txBox="1">
            <a:spLocks/>
          </p:cNvSpPr>
          <p:nvPr/>
        </p:nvSpPr>
        <p:spPr>
          <a:xfrm>
            <a:off x="0" y="0"/>
            <a:ext cx="27432000" cy="655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Pool</a:t>
            </a: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21481"/>
            <a:ext cx="1871662" cy="68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0" y="733376"/>
            <a:ext cx="27432000" cy="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363" y="9525"/>
            <a:ext cx="65881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00" y="9525"/>
            <a:ext cx="6731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525" y="9525"/>
            <a:ext cx="6889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0" y="9525"/>
            <a:ext cx="654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00" y="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0" y="9525"/>
            <a:ext cx="6858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3803201"/>
            <a:ext cx="6808788" cy="252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6"/>
          <a:stretch/>
        </p:blipFill>
        <p:spPr>
          <a:xfrm>
            <a:off x="322612" y="914400"/>
            <a:ext cx="8513064" cy="27413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43000" y="4343400"/>
            <a:ext cx="1263650" cy="1981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9" descr="Y:\AEI Team 5\04-Models\01-Revit Central File\REAL ACTUAL NEXUS CENTRAL\Renderings\NEW NEW\Adjusted Pictures\Pool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54242"/>
            <a:ext cx="8058150" cy="550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0"/>
          <a:stretch>
            <a:fillRect/>
          </a:stretch>
        </p:blipFill>
        <p:spPr bwMode="auto">
          <a:xfrm>
            <a:off x="18519775" y="914400"/>
            <a:ext cx="8699500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-19050" y="6448425"/>
            <a:ext cx="27451050" cy="43088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 Background				Goals				Site Plan				</a:t>
            </a:r>
            <a:r>
              <a:rPr lang="en-US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Building Analysis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Conclusion				Appendix</a:t>
            </a:r>
            <a:endParaRPr lang="en-US" dirty="0"/>
          </a:p>
        </p:txBody>
      </p:sp>
      <p:grpSp>
        <p:nvGrpSpPr>
          <p:cNvPr id="17" name="Group 10"/>
          <p:cNvGrpSpPr>
            <a:grpSpLocks/>
          </p:cNvGrpSpPr>
          <p:nvPr/>
        </p:nvGrpSpPr>
        <p:grpSpPr bwMode="auto">
          <a:xfrm>
            <a:off x="8011612" y="5459234"/>
            <a:ext cx="711707" cy="794909"/>
            <a:chOff x="21767800" y="3047543"/>
            <a:chExt cx="546100" cy="610058"/>
          </a:xfrm>
        </p:grpSpPr>
        <p:cxnSp>
          <p:nvCxnSpPr>
            <p:cNvPr id="20" name="Straight Arrow Connector 19"/>
            <p:cNvCxnSpPr/>
            <p:nvPr/>
          </p:nvCxnSpPr>
          <p:spPr>
            <a:xfrm flipV="1">
              <a:off x="21946032" y="3428534"/>
              <a:ext cx="0" cy="22782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21768189" y="3047195"/>
              <a:ext cx="545711" cy="43007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j-lt"/>
                  <a:cs typeface="Arial" pitchFamily="34" charset="0"/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905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95"/>
          <a:stretch/>
        </p:blipFill>
        <p:spPr bwMode="auto">
          <a:xfrm rot="16200000">
            <a:off x="20445326" y="-252900"/>
            <a:ext cx="5030386" cy="78221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itle 2"/>
          <p:cNvSpPr txBox="1">
            <a:spLocks/>
          </p:cNvSpPr>
          <p:nvPr/>
        </p:nvSpPr>
        <p:spPr>
          <a:xfrm>
            <a:off x="0" y="0"/>
            <a:ext cx="27432000" cy="655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Pool</a:t>
            </a: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21481"/>
            <a:ext cx="1871662" cy="68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0" y="733376"/>
            <a:ext cx="27432000" cy="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363" y="9525"/>
            <a:ext cx="65881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00" y="9525"/>
            <a:ext cx="6731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525" y="9525"/>
            <a:ext cx="6889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0" y="9525"/>
            <a:ext cx="654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00" y="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0" y="9525"/>
            <a:ext cx="6858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3803201"/>
            <a:ext cx="6808788" cy="252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143000" y="4343400"/>
            <a:ext cx="1263650" cy="1981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005" y="814722"/>
            <a:ext cx="6864939" cy="548640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0"/>
            <a:ext cx="5210903" cy="1857634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1" y="971625"/>
            <a:ext cx="2449017" cy="2457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402800" y="1640930"/>
            <a:ext cx="680751" cy="430887"/>
          </a:xfrm>
          <a:prstGeom prst="rect">
            <a:avLst/>
          </a:prstGeom>
          <a:solidFill>
            <a:schemeClr val="bg1"/>
          </a:solidFill>
          <a:ln w="38100">
            <a:solidFill>
              <a:srgbClr val="61EC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7 fc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2219300" y="2224254"/>
            <a:ext cx="680751" cy="43088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8 fc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1336000" y="2655141"/>
            <a:ext cx="680751" cy="430887"/>
          </a:xfrm>
          <a:prstGeom prst="rect">
            <a:avLst/>
          </a:prstGeom>
          <a:solidFill>
            <a:schemeClr val="bg1"/>
          </a:solidFill>
          <a:ln w="38100">
            <a:solidFill>
              <a:srgbClr val="F24CE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9 fc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0345400" y="3372314"/>
            <a:ext cx="833151" cy="430887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10 fc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9359563" y="1419222"/>
            <a:ext cx="228600" cy="228600"/>
          </a:xfrm>
          <a:prstGeom prst="ellipse">
            <a:avLst/>
          </a:prstGeom>
          <a:noFill/>
          <a:ln>
            <a:solidFill>
              <a:srgbClr val="3F4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2550149" y="1404941"/>
            <a:ext cx="228600" cy="228600"/>
          </a:xfrm>
          <a:prstGeom prst="ellipse">
            <a:avLst/>
          </a:prstGeom>
          <a:noFill/>
          <a:ln>
            <a:solidFill>
              <a:srgbClr val="3F4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5711150" y="1419222"/>
            <a:ext cx="228600" cy="228600"/>
          </a:xfrm>
          <a:prstGeom prst="ellipse">
            <a:avLst/>
          </a:prstGeom>
          <a:noFill/>
          <a:ln>
            <a:solidFill>
              <a:srgbClr val="3F4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9345276" y="3420065"/>
            <a:ext cx="228600" cy="228600"/>
          </a:xfrm>
          <a:prstGeom prst="ellipse">
            <a:avLst/>
          </a:prstGeom>
          <a:noFill/>
          <a:ln>
            <a:solidFill>
              <a:srgbClr val="3F4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5715913" y="3420065"/>
            <a:ext cx="228600" cy="228600"/>
          </a:xfrm>
          <a:prstGeom prst="ellipse">
            <a:avLst/>
          </a:prstGeom>
          <a:noFill/>
          <a:ln>
            <a:solidFill>
              <a:srgbClr val="3F4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9364327" y="5648325"/>
            <a:ext cx="228600" cy="228600"/>
          </a:xfrm>
          <a:prstGeom prst="ellipse">
            <a:avLst/>
          </a:prstGeom>
          <a:noFill/>
          <a:ln>
            <a:solidFill>
              <a:srgbClr val="3F4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2554913" y="5643569"/>
            <a:ext cx="228600" cy="228600"/>
          </a:xfrm>
          <a:prstGeom prst="ellipse">
            <a:avLst/>
          </a:prstGeom>
          <a:noFill/>
          <a:ln>
            <a:solidFill>
              <a:srgbClr val="3F4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5706389" y="5619750"/>
            <a:ext cx="228600" cy="228600"/>
          </a:xfrm>
          <a:prstGeom prst="ellipse">
            <a:avLst/>
          </a:prstGeom>
          <a:noFill/>
          <a:ln>
            <a:solidFill>
              <a:srgbClr val="3F4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-19050" y="6448425"/>
            <a:ext cx="27451050" cy="43088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 Background				Goals				Site Plan				</a:t>
            </a:r>
            <a:r>
              <a:rPr lang="en-US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Building Analysis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Conclusion				Appendix</a:t>
            </a:r>
            <a:endParaRPr lang="en-US" dirty="0"/>
          </a:p>
        </p:txBody>
      </p:sp>
      <p:grpSp>
        <p:nvGrpSpPr>
          <p:cNvPr id="32" name="Group 10"/>
          <p:cNvGrpSpPr>
            <a:grpSpLocks/>
          </p:cNvGrpSpPr>
          <p:nvPr/>
        </p:nvGrpSpPr>
        <p:grpSpPr bwMode="auto">
          <a:xfrm rot="16200000">
            <a:off x="17296607" y="5765008"/>
            <a:ext cx="560385" cy="711199"/>
            <a:chOff x="21686084" y="3166768"/>
            <a:chExt cx="429990" cy="545814"/>
          </a:xfrm>
        </p:grpSpPr>
        <p:cxnSp>
          <p:nvCxnSpPr>
            <p:cNvPr id="38" name="Straight Arrow Connector 37"/>
            <p:cNvCxnSpPr/>
            <p:nvPr/>
          </p:nvCxnSpPr>
          <p:spPr>
            <a:xfrm flipV="1">
              <a:off x="21946032" y="3428534"/>
              <a:ext cx="0" cy="22782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 rot="5400000">
              <a:off x="21628172" y="3224680"/>
              <a:ext cx="545814" cy="4299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j-lt"/>
                  <a:cs typeface="Arial" pitchFamily="34" charset="0"/>
                </a:rPr>
                <a:t>N</a:t>
              </a:r>
            </a:p>
          </p:txBody>
        </p:sp>
      </p:grpSp>
      <p:grpSp>
        <p:nvGrpSpPr>
          <p:cNvPr id="40" name="Group 10"/>
          <p:cNvGrpSpPr>
            <a:grpSpLocks/>
          </p:cNvGrpSpPr>
          <p:nvPr/>
        </p:nvGrpSpPr>
        <p:grpSpPr bwMode="auto">
          <a:xfrm>
            <a:off x="8011612" y="5459234"/>
            <a:ext cx="711707" cy="794909"/>
            <a:chOff x="21767800" y="3047543"/>
            <a:chExt cx="546100" cy="610058"/>
          </a:xfrm>
        </p:grpSpPr>
        <p:cxnSp>
          <p:nvCxnSpPr>
            <p:cNvPr id="41" name="Straight Arrow Connector 40"/>
            <p:cNvCxnSpPr/>
            <p:nvPr/>
          </p:nvCxnSpPr>
          <p:spPr>
            <a:xfrm flipV="1">
              <a:off x="21946032" y="3428534"/>
              <a:ext cx="0" cy="22782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21768189" y="3047195"/>
              <a:ext cx="545711" cy="43007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j-lt"/>
                  <a:cs typeface="Arial" pitchFamily="34" charset="0"/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688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/>
          <p:cNvSpPr txBox="1">
            <a:spLocks/>
          </p:cNvSpPr>
          <p:nvPr/>
        </p:nvSpPr>
        <p:spPr>
          <a:xfrm>
            <a:off x="0" y="0"/>
            <a:ext cx="27432000" cy="655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Pool - </a:t>
            </a:r>
            <a:r>
              <a:rPr lang="en-US" dirty="0" err="1" smtClean="0"/>
              <a:t>Daylighting</a:t>
            </a:r>
            <a:endParaRPr lang="en-US" dirty="0" smtClean="0"/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21481"/>
            <a:ext cx="1871662" cy="68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0" y="733376"/>
            <a:ext cx="27432000" cy="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363" y="9525"/>
            <a:ext cx="65881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00" y="9525"/>
            <a:ext cx="6731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525" y="9525"/>
            <a:ext cx="6889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0" y="9525"/>
            <a:ext cx="654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00" y="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0" y="9525"/>
            <a:ext cx="6858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2023611" y="938463"/>
            <a:ext cx="4501515" cy="5486400"/>
            <a:chOff x="0" y="0"/>
            <a:chExt cx="4502141" cy="607242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614149" y="614149"/>
              <a:ext cx="5718412" cy="4490114"/>
            </a:xfrm>
            <a:prstGeom prst="rect">
              <a:avLst/>
            </a:prstGeom>
          </p:spPr>
        </p:pic>
        <p:sp>
          <p:nvSpPr>
            <p:cNvPr id="15" name="Text Box 2"/>
            <p:cNvSpPr txBox="1">
              <a:spLocks noChangeArrowheads="1"/>
            </p:cNvSpPr>
            <p:nvPr/>
          </p:nvSpPr>
          <p:spPr bwMode="auto">
            <a:xfrm>
              <a:off x="3098042" y="5240740"/>
              <a:ext cx="489585" cy="2438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accent4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10 fc</a:t>
              </a:r>
            </a:p>
          </p:txBody>
        </p:sp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2620370" y="3957851"/>
              <a:ext cx="489585" cy="2438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20 fc</a:t>
              </a:r>
            </a:p>
          </p:txBody>
        </p:sp>
        <p:sp>
          <p:nvSpPr>
            <p:cNvPr id="17" name="Text Box 2"/>
            <p:cNvSpPr txBox="1">
              <a:spLocks noChangeArrowheads="1"/>
            </p:cNvSpPr>
            <p:nvPr/>
          </p:nvSpPr>
          <p:spPr bwMode="auto">
            <a:xfrm>
              <a:off x="27296" y="5704764"/>
              <a:ext cx="4474845" cy="367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800">
                  <a:effectLst/>
                  <a:latin typeface="Calibri"/>
                  <a:ea typeface="Calibri"/>
                  <a:cs typeface="Times New Roman"/>
                </a:rPr>
                <a:t>Winter Solstice – Clear Sky, Noon</a:t>
              </a:r>
              <a:endParaRPr lang="en-US" sz="110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393846" y="914400"/>
            <a:ext cx="4544695" cy="5486400"/>
            <a:chOff x="0" y="0"/>
            <a:chExt cx="4544704" cy="607242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559558" y="614149"/>
              <a:ext cx="5718412" cy="4490113"/>
            </a:xfrm>
            <a:prstGeom prst="rect">
              <a:avLst/>
            </a:prstGeom>
          </p:spPr>
        </p:pic>
        <p:sp>
          <p:nvSpPr>
            <p:cNvPr id="20" name="Text Box 2"/>
            <p:cNvSpPr txBox="1">
              <a:spLocks noChangeArrowheads="1"/>
            </p:cNvSpPr>
            <p:nvPr/>
          </p:nvSpPr>
          <p:spPr bwMode="auto">
            <a:xfrm>
              <a:off x="3043451" y="4776716"/>
              <a:ext cx="489585" cy="2438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B05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30 fc</a:t>
              </a:r>
            </a:p>
          </p:txBody>
        </p:sp>
        <p:sp>
          <p:nvSpPr>
            <p:cNvPr id="21" name="Text Box 2"/>
            <p:cNvSpPr txBox="1">
              <a:spLocks noChangeArrowheads="1"/>
            </p:cNvSpPr>
            <p:nvPr/>
          </p:nvSpPr>
          <p:spPr bwMode="auto">
            <a:xfrm>
              <a:off x="2702257" y="2961564"/>
              <a:ext cx="489585" cy="2438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F01BF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40 fc</a:t>
              </a:r>
            </a:p>
          </p:txBody>
        </p:sp>
        <p:sp>
          <p:nvSpPr>
            <p:cNvPr id="25" name="Text Box 2"/>
            <p:cNvSpPr txBox="1">
              <a:spLocks noChangeArrowheads="1"/>
            </p:cNvSpPr>
            <p:nvPr/>
          </p:nvSpPr>
          <p:spPr bwMode="auto">
            <a:xfrm>
              <a:off x="3971499" y="3684895"/>
              <a:ext cx="489585" cy="2438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accent4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10 fc</a:t>
              </a:r>
            </a:p>
          </p:txBody>
        </p:sp>
        <p:sp>
          <p:nvSpPr>
            <p:cNvPr id="27" name="Text Box 2"/>
            <p:cNvSpPr txBox="1">
              <a:spLocks noChangeArrowheads="1"/>
            </p:cNvSpPr>
            <p:nvPr/>
          </p:nvSpPr>
          <p:spPr bwMode="auto">
            <a:xfrm>
              <a:off x="3289110" y="5240740"/>
              <a:ext cx="489585" cy="2438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20 fc</a:t>
              </a:r>
            </a:p>
          </p:txBody>
        </p:sp>
        <p:sp>
          <p:nvSpPr>
            <p:cNvPr id="28" name="Text Box 2"/>
            <p:cNvSpPr txBox="1">
              <a:spLocks noChangeArrowheads="1"/>
            </p:cNvSpPr>
            <p:nvPr/>
          </p:nvSpPr>
          <p:spPr bwMode="auto">
            <a:xfrm>
              <a:off x="0" y="5704764"/>
              <a:ext cx="4474845" cy="367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800">
                  <a:effectLst/>
                  <a:latin typeface="Calibri"/>
                  <a:ea typeface="Calibri"/>
                  <a:cs typeface="Times New Roman"/>
                </a:rPr>
                <a:t>Summer Solstice – Clear Sky, Noon</a:t>
              </a:r>
              <a:endParaRPr lang="en-US" sz="110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0934035" y="914399"/>
            <a:ext cx="4517390" cy="5486400"/>
            <a:chOff x="0" y="0"/>
            <a:chExt cx="4517409" cy="607242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586854" y="614149"/>
              <a:ext cx="5718412" cy="4490114"/>
            </a:xfrm>
            <a:prstGeom prst="rect">
              <a:avLst/>
            </a:prstGeom>
          </p:spPr>
        </p:pic>
        <p:sp>
          <p:nvSpPr>
            <p:cNvPr id="31" name="Text Box 2"/>
            <p:cNvSpPr txBox="1">
              <a:spLocks noChangeArrowheads="1"/>
            </p:cNvSpPr>
            <p:nvPr/>
          </p:nvSpPr>
          <p:spPr bwMode="auto">
            <a:xfrm>
              <a:off x="2620370" y="3998794"/>
              <a:ext cx="489585" cy="2438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B05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30 fc</a:t>
              </a:r>
            </a:p>
          </p:txBody>
        </p:sp>
        <p:sp>
          <p:nvSpPr>
            <p:cNvPr id="32" name="Text Box 2"/>
            <p:cNvSpPr txBox="1">
              <a:spLocks noChangeArrowheads="1"/>
            </p:cNvSpPr>
            <p:nvPr/>
          </p:nvSpPr>
          <p:spPr bwMode="auto">
            <a:xfrm>
              <a:off x="2961564" y="5104263"/>
              <a:ext cx="489585" cy="2438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20 fc</a:t>
              </a:r>
            </a:p>
          </p:txBody>
        </p:sp>
        <p:sp>
          <p:nvSpPr>
            <p:cNvPr id="33" name="Text Box 2"/>
            <p:cNvSpPr txBox="1">
              <a:spLocks noChangeArrowheads="1"/>
            </p:cNvSpPr>
            <p:nvPr/>
          </p:nvSpPr>
          <p:spPr bwMode="auto">
            <a:xfrm>
              <a:off x="3985146" y="3548418"/>
              <a:ext cx="489585" cy="2438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accent4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10 fc</a:t>
              </a:r>
            </a:p>
          </p:txBody>
        </p:sp>
        <p:sp>
          <p:nvSpPr>
            <p:cNvPr id="34" name="Text Box 2"/>
            <p:cNvSpPr txBox="1">
              <a:spLocks noChangeArrowheads="1"/>
            </p:cNvSpPr>
            <p:nvPr/>
          </p:nvSpPr>
          <p:spPr bwMode="auto">
            <a:xfrm>
              <a:off x="0" y="5704764"/>
              <a:ext cx="4474845" cy="367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800">
                  <a:effectLst/>
                  <a:latin typeface="Calibri"/>
                  <a:ea typeface="Calibri"/>
                  <a:cs typeface="Times New Roman"/>
                </a:rPr>
                <a:t>Spring/Fall Equinox – Clear Sky, Noon</a:t>
              </a:r>
              <a:endParaRPr lang="en-US" sz="110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0526" y="938463"/>
            <a:ext cx="144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Daylight Only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-19050" y="6448425"/>
            <a:ext cx="27451050" cy="43088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 Background				Goals				Site Plan				</a:t>
            </a:r>
            <a:r>
              <a:rPr lang="en-US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Building Analysis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Conclusion				Appendix</a:t>
            </a:r>
            <a:endParaRPr lang="en-US" dirty="0"/>
          </a:p>
        </p:txBody>
      </p:sp>
      <p:grpSp>
        <p:nvGrpSpPr>
          <p:cNvPr id="35" name="Group 10"/>
          <p:cNvGrpSpPr>
            <a:grpSpLocks/>
          </p:cNvGrpSpPr>
          <p:nvPr/>
        </p:nvGrpSpPr>
        <p:grpSpPr bwMode="auto">
          <a:xfrm>
            <a:off x="6609771" y="5458781"/>
            <a:ext cx="711707" cy="794909"/>
            <a:chOff x="21767800" y="3047543"/>
            <a:chExt cx="546100" cy="610058"/>
          </a:xfrm>
        </p:grpSpPr>
        <p:cxnSp>
          <p:nvCxnSpPr>
            <p:cNvPr id="37" name="Straight Arrow Connector 36"/>
            <p:cNvCxnSpPr/>
            <p:nvPr/>
          </p:nvCxnSpPr>
          <p:spPr>
            <a:xfrm flipV="1">
              <a:off x="21946032" y="3428534"/>
              <a:ext cx="0" cy="22782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21768189" y="3047195"/>
              <a:ext cx="545711" cy="43007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j-lt"/>
                  <a:cs typeface="Arial" pitchFamily="34" charset="0"/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153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/>
          <p:cNvSpPr txBox="1">
            <a:spLocks/>
          </p:cNvSpPr>
          <p:nvPr/>
        </p:nvSpPr>
        <p:spPr>
          <a:xfrm>
            <a:off x="0" y="0"/>
            <a:ext cx="27432000" cy="655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Pool - </a:t>
            </a:r>
            <a:r>
              <a:rPr lang="en-US" dirty="0" err="1" smtClean="0"/>
              <a:t>Daylighting</a:t>
            </a:r>
            <a:endParaRPr lang="en-US" dirty="0" smtClean="0"/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21481"/>
            <a:ext cx="1871662" cy="68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0" y="733376"/>
            <a:ext cx="27432000" cy="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363" y="9525"/>
            <a:ext cx="65881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00" y="9525"/>
            <a:ext cx="6731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525" y="9525"/>
            <a:ext cx="6889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0" y="9525"/>
            <a:ext cx="654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00" y="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0" y="9525"/>
            <a:ext cx="6858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0526" y="938463"/>
            <a:ext cx="144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Daylight &amp; Electric</a:t>
            </a:r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2057400" y="914400"/>
            <a:ext cx="4503420" cy="5486400"/>
            <a:chOff x="0" y="0"/>
            <a:chExt cx="4503761" cy="6045733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607325" y="607325"/>
              <a:ext cx="5718412" cy="4503761"/>
            </a:xfrm>
            <a:prstGeom prst="rect">
              <a:avLst/>
            </a:prstGeom>
          </p:spPr>
        </p:pic>
        <p:sp>
          <p:nvSpPr>
            <p:cNvPr id="58" name="Text Box 2"/>
            <p:cNvSpPr txBox="1">
              <a:spLocks noChangeArrowheads="1"/>
            </p:cNvSpPr>
            <p:nvPr/>
          </p:nvSpPr>
          <p:spPr bwMode="auto">
            <a:xfrm>
              <a:off x="0" y="5677468"/>
              <a:ext cx="4475776" cy="368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800">
                  <a:effectLst/>
                  <a:latin typeface="Calibri"/>
                  <a:ea typeface="Calibri"/>
                  <a:cs typeface="Times New Roman"/>
                </a:rPr>
                <a:t>Winter Solstice – Clear Sky, Noon</a:t>
              </a:r>
              <a:endParaRPr lang="en-US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59" name="Text Box 2"/>
            <p:cNvSpPr txBox="1">
              <a:spLocks noChangeArrowheads="1"/>
            </p:cNvSpPr>
            <p:nvPr/>
          </p:nvSpPr>
          <p:spPr bwMode="auto">
            <a:xfrm>
              <a:off x="1555845" y="1160060"/>
              <a:ext cx="490818" cy="245087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20436A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70 fc</a:t>
              </a:r>
            </a:p>
          </p:txBody>
        </p:sp>
        <p:sp>
          <p:nvSpPr>
            <p:cNvPr id="60" name="Text Box 2"/>
            <p:cNvSpPr txBox="1">
              <a:spLocks noChangeArrowheads="1"/>
            </p:cNvSpPr>
            <p:nvPr/>
          </p:nvSpPr>
          <p:spPr bwMode="auto">
            <a:xfrm>
              <a:off x="2770495" y="3452883"/>
              <a:ext cx="490818" cy="245087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00FF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 dirty="0">
                  <a:effectLst/>
                  <a:latin typeface="Calibri"/>
                  <a:ea typeface="Calibri"/>
                  <a:cs typeface="Times New Roman"/>
                </a:rPr>
                <a:t>60 fc</a:t>
              </a:r>
            </a:p>
          </p:txBody>
        </p:sp>
        <p:sp>
          <p:nvSpPr>
            <p:cNvPr id="61" name="Text Box 2"/>
            <p:cNvSpPr txBox="1">
              <a:spLocks noChangeArrowheads="1"/>
            </p:cNvSpPr>
            <p:nvPr/>
          </p:nvSpPr>
          <p:spPr bwMode="auto">
            <a:xfrm>
              <a:off x="3330054" y="4380931"/>
              <a:ext cx="490183" cy="244452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50 fc</a:t>
              </a:r>
            </a:p>
          </p:txBody>
        </p:sp>
        <p:sp>
          <p:nvSpPr>
            <p:cNvPr id="62" name="Text Box 2"/>
            <p:cNvSpPr txBox="1">
              <a:spLocks noChangeArrowheads="1"/>
            </p:cNvSpPr>
            <p:nvPr/>
          </p:nvSpPr>
          <p:spPr bwMode="auto">
            <a:xfrm>
              <a:off x="3493827" y="5240740"/>
              <a:ext cx="490183" cy="244452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F01BF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40 fc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1454765" y="914400"/>
            <a:ext cx="4503420" cy="5486400"/>
            <a:chOff x="0" y="0"/>
            <a:chExt cx="4503761" cy="6073065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607325" y="607325"/>
              <a:ext cx="5718412" cy="4503761"/>
            </a:xfrm>
            <a:prstGeom prst="rect">
              <a:avLst/>
            </a:prstGeom>
          </p:spPr>
        </p:pic>
        <p:sp>
          <p:nvSpPr>
            <p:cNvPr id="46" name="Text Box 2"/>
            <p:cNvSpPr txBox="1">
              <a:spLocks noChangeArrowheads="1"/>
            </p:cNvSpPr>
            <p:nvPr/>
          </p:nvSpPr>
          <p:spPr bwMode="auto">
            <a:xfrm>
              <a:off x="0" y="5704765"/>
              <a:ext cx="4476115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800">
                  <a:effectLst/>
                  <a:latin typeface="Calibri"/>
                  <a:ea typeface="Calibri"/>
                  <a:cs typeface="Times New Roman"/>
                </a:rPr>
                <a:t>Summer Solstice – Clear Sky, Noon</a:t>
              </a:r>
              <a:endParaRPr lang="en-US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53" name="Text Box 2"/>
            <p:cNvSpPr txBox="1">
              <a:spLocks noChangeArrowheads="1"/>
            </p:cNvSpPr>
            <p:nvPr/>
          </p:nvSpPr>
          <p:spPr bwMode="auto">
            <a:xfrm>
              <a:off x="3234519" y="4353636"/>
              <a:ext cx="490855" cy="24511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20436A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70 fc</a:t>
              </a:r>
            </a:p>
          </p:txBody>
        </p:sp>
        <p:sp>
          <p:nvSpPr>
            <p:cNvPr id="54" name="Text Box 2"/>
            <p:cNvSpPr txBox="1">
              <a:spLocks noChangeArrowheads="1"/>
            </p:cNvSpPr>
            <p:nvPr/>
          </p:nvSpPr>
          <p:spPr bwMode="auto">
            <a:xfrm>
              <a:off x="2634018" y="3916908"/>
              <a:ext cx="490855" cy="24511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80 fc</a:t>
              </a:r>
            </a:p>
          </p:txBody>
        </p:sp>
        <p:sp>
          <p:nvSpPr>
            <p:cNvPr id="55" name="Text Box 2"/>
            <p:cNvSpPr txBox="1">
              <a:spLocks noChangeArrowheads="1"/>
            </p:cNvSpPr>
            <p:nvPr/>
          </p:nvSpPr>
          <p:spPr bwMode="auto">
            <a:xfrm>
              <a:off x="1910686" y="1132765"/>
              <a:ext cx="490855" cy="24511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accent5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90 fc</a:t>
              </a:r>
            </a:p>
          </p:txBody>
        </p:sp>
        <p:sp>
          <p:nvSpPr>
            <p:cNvPr id="56" name="Text Box 2"/>
            <p:cNvSpPr txBox="1">
              <a:spLocks noChangeArrowheads="1"/>
            </p:cNvSpPr>
            <p:nvPr/>
          </p:nvSpPr>
          <p:spPr bwMode="auto">
            <a:xfrm>
              <a:off x="3480179" y="4844956"/>
              <a:ext cx="490855" cy="24511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00FF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60 fc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0955317" y="914400"/>
            <a:ext cx="4517390" cy="5486400"/>
            <a:chOff x="0" y="0"/>
            <a:chExt cx="4517409" cy="6058781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607325" y="607325"/>
              <a:ext cx="5732060" cy="4517409"/>
            </a:xfrm>
            <a:prstGeom prst="rect">
              <a:avLst/>
            </a:prstGeom>
          </p:spPr>
        </p:pic>
        <p:sp>
          <p:nvSpPr>
            <p:cNvPr id="39" name="Text Box 2"/>
            <p:cNvSpPr txBox="1">
              <a:spLocks noChangeArrowheads="1"/>
            </p:cNvSpPr>
            <p:nvPr/>
          </p:nvSpPr>
          <p:spPr bwMode="auto">
            <a:xfrm>
              <a:off x="0" y="5691116"/>
              <a:ext cx="4475480" cy="367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800">
                  <a:effectLst/>
                  <a:latin typeface="Calibri"/>
                  <a:ea typeface="Calibri"/>
                  <a:cs typeface="Times New Roman"/>
                </a:rPr>
                <a:t>Spring/Fall Equinox – Clear Sky, Noon</a:t>
              </a:r>
              <a:endParaRPr lang="en-US" sz="110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40" name="Text Box 2"/>
            <p:cNvSpPr txBox="1">
              <a:spLocks noChangeArrowheads="1"/>
            </p:cNvSpPr>
            <p:nvPr/>
          </p:nvSpPr>
          <p:spPr bwMode="auto">
            <a:xfrm>
              <a:off x="1473958" y="1651379"/>
              <a:ext cx="490220" cy="244475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80 fc</a:t>
              </a:r>
            </a:p>
          </p:txBody>
        </p:sp>
        <p:sp>
          <p:nvSpPr>
            <p:cNvPr id="41" name="Text Box 2"/>
            <p:cNvSpPr txBox="1">
              <a:spLocks noChangeArrowheads="1"/>
            </p:cNvSpPr>
            <p:nvPr/>
          </p:nvSpPr>
          <p:spPr bwMode="auto">
            <a:xfrm>
              <a:off x="2688609" y="3411940"/>
              <a:ext cx="490220" cy="244475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20436A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70 fc</a:t>
              </a:r>
            </a:p>
          </p:txBody>
        </p:sp>
        <p:sp>
          <p:nvSpPr>
            <p:cNvPr id="42" name="Text Box 2"/>
            <p:cNvSpPr txBox="1">
              <a:spLocks noChangeArrowheads="1"/>
            </p:cNvSpPr>
            <p:nvPr/>
          </p:nvSpPr>
          <p:spPr bwMode="auto">
            <a:xfrm>
              <a:off x="3343702" y="3985146"/>
              <a:ext cx="490220" cy="244475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00FF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60 fc</a:t>
              </a:r>
            </a:p>
          </p:txBody>
        </p:sp>
        <p:sp>
          <p:nvSpPr>
            <p:cNvPr id="43" name="Text Box 2"/>
            <p:cNvSpPr txBox="1">
              <a:spLocks noChangeArrowheads="1"/>
            </p:cNvSpPr>
            <p:nvPr/>
          </p:nvSpPr>
          <p:spPr bwMode="auto">
            <a:xfrm>
              <a:off x="3452884" y="4940489"/>
              <a:ext cx="489585" cy="2438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50 fc</a:t>
              </a:r>
            </a:p>
          </p:txBody>
        </p:sp>
        <p:sp>
          <p:nvSpPr>
            <p:cNvPr id="44" name="Text Box 2"/>
            <p:cNvSpPr txBox="1">
              <a:spLocks noChangeArrowheads="1"/>
            </p:cNvSpPr>
            <p:nvPr/>
          </p:nvSpPr>
          <p:spPr bwMode="auto">
            <a:xfrm>
              <a:off x="3562066" y="5445457"/>
              <a:ext cx="489585" cy="2438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F01BF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40 fc</a:t>
              </a: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-19050" y="6448425"/>
            <a:ext cx="27451050" cy="43088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 Background				Goals				Site Plan				</a:t>
            </a:r>
            <a:r>
              <a:rPr lang="en-US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Building Analysis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Conclusion				Appendix</a:t>
            </a:r>
            <a:endParaRPr lang="en-US" dirty="0"/>
          </a:p>
        </p:txBody>
      </p:sp>
      <p:grpSp>
        <p:nvGrpSpPr>
          <p:cNvPr id="63" name="Group 10"/>
          <p:cNvGrpSpPr>
            <a:grpSpLocks/>
          </p:cNvGrpSpPr>
          <p:nvPr/>
        </p:nvGrpSpPr>
        <p:grpSpPr bwMode="auto">
          <a:xfrm>
            <a:off x="6609771" y="5458781"/>
            <a:ext cx="711707" cy="794909"/>
            <a:chOff x="21767800" y="3047543"/>
            <a:chExt cx="546100" cy="610058"/>
          </a:xfrm>
        </p:grpSpPr>
        <p:cxnSp>
          <p:nvCxnSpPr>
            <p:cNvPr id="65" name="Straight Arrow Connector 64"/>
            <p:cNvCxnSpPr/>
            <p:nvPr/>
          </p:nvCxnSpPr>
          <p:spPr>
            <a:xfrm flipV="1">
              <a:off x="21946032" y="3428534"/>
              <a:ext cx="0" cy="22782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21768189" y="3047195"/>
              <a:ext cx="545711" cy="43007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j-lt"/>
                  <a:cs typeface="Arial" pitchFamily="34" charset="0"/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752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/>
          <p:cNvSpPr txBox="1">
            <a:spLocks/>
          </p:cNvSpPr>
          <p:nvPr/>
        </p:nvSpPr>
        <p:spPr>
          <a:xfrm>
            <a:off x="0" y="0"/>
            <a:ext cx="27432000" cy="655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Pool - </a:t>
            </a:r>
            <a:r>
              <a:rPr lang="en-US" dirty="0" err="1" smtClean="0"/>
              <a:t>Daylighting</a:t>
            </a:r>
            <a:endParaRPr lang="en-US" dirty="0" smtClean="0"/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21481"/>
            <a:ext cx="1871662" cy="68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0" y="733376"/>
            <a:ext cx="27432000" cy="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363" y="9525"/>
            <a:ext cx="65881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00" y="9525"/>
            <a:ext cx="6731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525" y="9525"/>
            <a:ext cx="6889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0" y="9525"/>
            <a:ext cx="654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00" y="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0" y="9525"/>
            <a:ext cx="6858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2011903" y="914400"/>
            <a:ext cx="4490085" cy="5486400"/>
            <a:chOff x="0" y="0"/>
            <a:chExt cx="4490114" cy="6030851"/>
          </a:xfrm>
        </p:grpSpPr>
        <p:grpSp>
          <p:nvGrpSpPr>
            <p:cNvPr id="36" name="Group 35"/>
            <p:cNvGrpSpPr/>
            <p:nvPr/>
          </p:nvGrpSpPr>
          <p:grpSpPr>
            <a:xfrm>
              <a:off x="0" y="0"/>
              <a:ext cx="4490114" cy="5718412"/>
              <a:chOff x="0" y="0"/>
              <a:chExt cx="4490114" cy="5718412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-614149" y="614149"/>
                <a:ext cx="5718412" cy="4490114"/>
              </a:xfrm>
              <a:prstGeom prst="rect">
                <a:avLst/>
              </a:prstGeom>
            </p:spPr>
          </p:pic>
          <p:sp>
            <p:nvSpPr>
              <p:cNvPr id="39" name="Text Box 2"/>
              <p:cNvSpPr txBox="1">
                <a:spLocks noChangeArrowheads="1"/>
              </p:cNvSpPr>
              <p:nvPr/>
            </p:nvSpPr>
            <p:spPr bwMode="auto">
              <a:xfrm>
                <a:off x="2961565" y="4449170"/>
                <a:ext cx="488950" cy="243205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F01BF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Calibri"/>
                    <a:cs typeface="Times New Roman"/>
                  </a:rPr>
                  <a:t>40 fc</a:t>
                </a:r>
              </a:p>
            </p:txBody>
          </p:sp>
          <p:sp>
            <p:nvSpPr>
              <p:cNvPr id="40" name="Text Box 2"/>
              <p:cNvSpPr txBox="1">
                <a:spLocks noChangeArrowheads="1"/>
              </p:cNvSpPr>
              <p:nvPr/>
            </p:nvSpPr>
            <p:spPr bwMode="auto">
              <a:xfrm>
                <a:off x="3193577" y="5131558"/>
                <a:ext cx="488950" cy="243205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Calibri"/>
                    <a:cs typeface="Times New Roman"/>
                  </a:rPr>
                  <a:t>30 fc</a:t>
                </a:r>
              </a:p>
            </p:txBody>
          </p:sp>
          <p:sp>
            <p:nvSpPr>
              <p:cNvPr id="41" name="Text Box 2"/>
              <p:cNvSpPr txBox="1">
                <a:spLocks noChangeArrowheads="1"/>
              </p:cNvSpPr>
              <p:nvPr/>
            </p:nvSpPr>
            <p:spPr bwMode="auto">
              <a:xfrm>
                <a:off x="3957851" y="3439236"/>
                <a:ext cx="488950" cy="243205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chemeClr val="accent2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Calibri"/>
                    <a:cs typeface="Times New Roman"/>
                  </a:rPr>
                  <a:t>20 fc</a:t>
                </a:r>
              </a:p>
            </p:txBody>
          </p:sp>
        </p:grpSp>
        <p:sp>
          <p:nvSpPr>
            <p:cNvPr id="37" name="Text Box 2"/>
            <p:cNvSpPr txBox="1">
              <a:spLocks noChangeArrowheads="1"/>
            </p:cNvSpPr>
            <p:nvPr/>
          </p:nvSpPr>
          <p:spPr bwMode="auto">
            <a:xfrm>
              <a:off x="54592" y="5663821"/>
              <a:ext cx="4380865" cy="367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800">
                  <a:effectLst/>
                  <a:latin typeface="Calibri"/>
                  <a:ea typeface="Calibri"/>
                  <a:cs typeface="Times New Roman"/>
                </a:rPr>
                <a:t>Winter Solstice – Clear Sky, Noon</a:t>
              </a:r>
              <a:endParaRPr lang="en-US" sz="110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1470957" y="914400"/>
            <a:ext cx="4490085" cy="5486400"/>
            <a:chOff x="0" y="0"/>
            <a:chExt cx="4490113" cy="6016568"/>
          </a:xfrm>
        </p:grpSpPr>
        <p:grpSp>
          <p:nvGrpSpPr>
            <p:cNvPr id="43" name="Group 42"/>
            <p:cNvGrpSpPr/>
            <p:nvPr/>
          </p:nvGrpSpPr>
          <p:grpSpPr>
            <a:xfrm>
              <a:off x="0" y="0"/>
              <a:ext cx="4490113" cy="5718412"/>
              <a:chOff x="0" y="0"/>
              <a:chExt cx="4490113" cy="5718412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-614149" y="614149"/>
                <a:ext cx="5718412" cy="4490113"/>
              </a:xfrm>
              <a:prstGeom prst="rect">
                <a:avLst/>
              </a:prstGeom>
            </p:spPr>
          </p:pic>
          <p:sp>
            <p:nvSpPr>
              <p:cNvPr id="46" name="Text Box 2"/>
              <p:cNvSpPr txBox="1">
                <a:spLocks noChangeArrowheads="1"/>
              </p:cNvSpPr>
              <p:nvPr/>
            </p:nvSpPr>
            <p:spPr bwMode="auto">
              <a:xfrm>
                <a:off x="3098042" y="5240741"/>
                <a:ext cx="488315" cy="242570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0F01BF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Calibri"/>
                    <a:cs typeface="Times New Roman"/>
                  </a:rPr>
                  <a:t>40 fc</a:t>
                </a:r>
              </a:p>
            </p:txBody>
          </p:sp>
          <p:sp>
            <p:nvSpPr>
              <p:cNvPr id="53" name="Text Box 2"/>
              <p:cNvSpPr txBox="1">
                <a:spLocks noChangeArrowheads="1"/>
              </p:cNvSpPr>
              <p:nvPr/>
            </p:nvSpPr>
            <p:spPr bwMode="auto">
              <a:xfrm>
                <a:off x="3057098" y="4790365"/>
                <a:ext cx="488315" cy="242570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Calibri"/>
                    <a:cs typeface="Times New Roman"/>
                  </a:rPr>
                  <a:t>50 fc</a:t>
                </a:r>
              </a:p>
            </p:txBody>
          </p:sp>
          <p:sp>
            <p:nvSpPr>
              <p:cNvPr id="54" name="Text Box 2"/>
              <p:cNvSpPr txBox="1">
                <a:spLocks noChangeArrowheads="1"/>
              </p:cNvSpPr>
              <p:nvPr/>
            </p:nvSpPr>
            <p:spPr bwMode="auto">
              <a:xfrm>
                <a:off x="2715904" y="3985147"/>
                <a:ext cx="488315" cy="242570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Calibri"/>
                    <a:cs typeface="Times New Roman"/>
                  </a:rPr>
                  <a:t>60 fc</a:t>
                </a:r>
              </a:p>
            </p:txBody>
          </p:sp>
          <p:sp>
            <p:nvSpPr>
              <p:cNvPr id="55" name="Text Box 2"/>
              <p:cNvSpPr txBox="1">
                <a:spLocks noChangeArrowheads="1"/>
              </p:cNvSpPr>
              <p:nvPr/>
            </p:nvSpPr>
            <p:spPr bwMode="auto">
              <a:xfrm>
                <a:off x="1596788" y="1091821"/>
                <a:ext cx="488315" cy="242570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20436A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>
                    <a:effectLst/>
                    <a:latin typeface="Calibri"/>
                    <a:ea typeface="Calibri"/>
                    <a:cs typeface="Times New Roman"/>
                  </a:rPr>
                  <a:t>70 fc</a:t>
                </a:r>
              </a:p>
            </p:txBody>
          </p:sp>
        </p:grpSp>
        <p:sp>
          <p:nvSpPr>
            <p:cNvPr id="44" name="Text Box 2"/>
            <p:cNvSpPr txBox="1">
              <a:spLocks noChangeArrowheads="1"/>
            </p:cNvSpPr>
            <p:nvPr/>
          </p:nvSpPr>
          <p:spPr bwMode="auto">
            <a:xfrm>
              <a:off x="68239" y="5650173"/>
              <a:ext cx="4380230" cy="366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800">
                  <a:effectLst/>
                  <a:latin typeface="Calibri"/>
                  <a:ea typeface="Calibri"/>
                  <a:cs typeface="Times New Roman"/>
                </a:rPr>
                <a:t>Summer Solstice – Clear Sky, Noon</a:t>
              </a:r>
              <a:endParaRPr lang="en-US" sz="110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0726400" y="914400"/>
            <a:ext cx="4490085" cy="5486400"/>
            <a:chOff x="0" y="0"/>
            <a:chExt cx="4490113" cy="6029581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614149" y="614149"/>
              <a:ext cx="5718412" cy="4490113"/>
            </a:xfrm>
            <a:prstGeom prst="rect">
              <a:avLst/>
            </a:prstGeom>
          </p:spPr>
        </p:pic>
        <p:sp>
          <p:nvSpPr>
            <p:cNvPr id="58" name="Text Box 2"/>
            <p:cNvSpPr txBox="1">
              <a:spLocks noChangeArrowheads="1"/>
            </p:cNvSpPr>
            <p:nvPr/>
          </p:nvSpPr>
          <p:spPr bwMode="auto">
            <a:xfrm>
              <a:off x="1815152" y="1173708"/>
              <a:ext cx="487680" cy="241935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00FF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60 fc</a:t>
              </a:r>
            </a:p>
          </p:txBody>
        </p:sp>
        <p:sp>
          <p:nvSpPr>
            <p:cNvPr id="59" name="Text Box 2"/>
            <p:cNvSpPr txBox="1">
              <a:spLocks noChangeArrowheads="1"/>
            </p:cNvSpPr>
            <p:nvPr/>
          </p:nvSpPr>
          <p:spPr bwMode="auto">
            <a:xfrm>
              <a:off x="2934269" y="3930555"/>
              <a:ext cx="487680" cy="241935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50 fc</a:t>
              </a:r>
            </a:p>
          </p:txBody>
        </p:sp>
        <p:sp>
          <p:nvSpPr>
            <p:cNvPr id="60" name="Text Box 2"/>
            <p:cNvSpPr txBox="1">
              <a:spLocks noChangeArrowheads="1"/>
            </p:cNvSpPr>
            <p:nvPr/>
          </p:nvSpPr>
          <p:spPr bwMode="auto">
            <a:xfrm>
              <a:off x="3289110" y="4817660"/>
              <a:ext cx="487680" cy="241935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F01BF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40 fc</a:t>
              </a:r>
            </a:p>
          </p:txBody>
        </p:sp>
        <p:sp>
          <p:nvSpPr>
            <p:cNvPr id="61" name="Text Box 2"/>
            <p:cNvSpPr txBox="1">
              <a:spLocks noChangeArrowheads="1"/>
            </p:cNvSpPr>
            <p:nvPr/>
          </p:nvSpPr>
          <p:spPr bwMode="auto">
            <a:xfrm>
              <a:off x="54591" y="5663821"/>
              <a:ext cx="4379595" cy="365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800">
                  <a:effectLst/>
                  <a:latin typeface="Calibri"/>
                  <a:ea typeface="Calibri"/>
                  <a:cs typeface="Times New Roman"/>
                </a:rPr>
                <a:t>Spring/Fall Equinox – Clear Sky, Noon</a:t>
              </a:r>
              <a:endParaRPr lang="en-US" sz="110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200526" y="938463"/>
            <a:ext cx="1447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Daylight  &amp; Electric at ½ output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-19050" y="6448425"/>
            <a:ext cx="27451050" cy="43088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 Background				Goals				Site Plan				</a:t>
            </a:r>
            <a:r>
              <a:rPr lang="en-US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Building Analysis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Conclusion				Appendix</a:t>
            </a:r>
            <a:endParaRPr lang="en-US" dirty="0"/>
          </a:p>
        </p:txBody>
      </p:sp>
      <p:grpSp>
        <p:nvGrpSpPr>
          <p:cNvPr id="34" name="Group 10"/>
          <p:cNvGrpSpPr>
            <a:grpSpLocks/>
          </p:cNvGrpSpPr>
          <p:nvPr/>
        </p:nvGrpSpPr>
        <p:grpSpPr bwMode="auto">
          <a:xfrm>
            <a:off x="6609771" y="5458781"/>
            <a:ext cx="711707" cy="794909"/>
            <a:chOff x="21767800" y="3047543"/>
            <a:chExt cx="546100" cy="610058"/>
          </a:xfrm>
        </p:grpSpPr>
        <p:cxnSp>
          <p:nvCxnSpPr>
            <p:cNvPr id="64" name="Straight Arrow Connector 63"/>
            <p:cNvCxnSpPr/>
            <p:nvPr/>
          </p:nvCxnSpPr>
          <p:spPr>
            <a:xfrm flipV="1">
              <a:off x="21946032" y="3428534"/>
              <a:ext cx="0" cy="22782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21768189" y="3047195"/>
              <a:ext cx="545711" cy="43007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j-lt"/>
                  <a:cs typeface="Arial" pitchFamily="34" charset="0"/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619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/>
          <p:cNvSpPr txBox="1">
            <a:spLocks/>
          </p:cNvSpPr>
          <p:nvPr/>
        </p:nvSpPr>
        <p:spPr>
          <a:xfrm>
            <a:off x="0" y="0"/>
            <a:ext cx="27432000" cy="655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dirty="0" smtClean="0"/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21481"/>
            <a:ext cx="1871662" cy="68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0" y="733376"/>
            <a:ext cx="27432000" cy="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363" y="9525"/>
            <a:ext cx="65881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00" y="9525"/>
            <a:ext cx="6731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525" y="9525"/>
            <a:ext cx="6889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0" y="9525"/>
            <a:ext cx="654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00" y="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0" y="9525"/>
            <a:ext cx="6858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-19050" y="6448425"/>
            <a:ext cx="27451050" cy="43088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 Background				Goals				Site Plan				</a:t>
            </a:r>
            <a:r>
              <a:rPr lang="en-US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Building Analysis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Conclusion				Appendix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971800"/>
            <a:ext cx="2743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	Lobby</a:t>
            </a:r>
            <a:r>
              <a:rPr lang="en-US" sz="6000" dirty="0" smtClean="0"/>
              <a:t>							Community							Education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16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/>
          <p:cNvSpPr txBox="1">
            <a:spLocks/>
          </p:cNvSpPr>
          <p:nvPr/>
        </p:nvSpPr>
        <p:spPr>
          <a:xfrm>
            <a:off x="0" y="0"/>
            <a:ext cx="27432000" cy="655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Classroom</a:t>
            </a: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21481"/>
            <a:ext cx="1871662" cy="68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0" y="733376"/>
            <a:ext cx="27432000" cy="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363" y="9525"/>
            <a:ext cx="65881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00" y="9525"/>
            <a:ext cx="6731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525" y="9525"/>
            <a:ext cx="6889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0" y="9525"/>
            <a:ext cx="654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00" y="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0" y="9525"/>
            <a:ext cx="6858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3803201"/>
            <a:ext cx="6808788" cy="252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05400" y="3803201"/>
            <a:ext cx="2878138" cy="22927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18" descr="Y:\AEI Team 5\04-Models\01-Revit Central File\REAL ACTUAL NEXUS CENTRAL\Renderings\classroom\Classroom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2362" y="855663"/>
            <a:ext cx="7969250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"/>
          <a:stretch>
            <a:fillRect/>
          </a:stretch>
        </p:blipFill>
        <p:spPr bwMode="auto">
          <a:xfrm>
            <a:off x="10698163" y="833438"/>
            <a:ext cx="6035675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86"/>
          <a:stretch/>
        </p:blipFill>
        <p:spPr>
          <a:xfrm>
            <a:off x="304800" y="944062"/>
            <a:ext cx="8483092" cy="27432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19050" y="6448425"/>
            <a:ext cx="27451050" cy="43088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 Background				Goals				Site Plan				</a:t>
            </a:r>
            <a:r>
              <a:rPr lang="en-US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Building Analysis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Conclusion				Appendix</a:t>
            </a:r>
            <a:endParaRPr lang="en-US" dirty="0"/>
          </a:p>
        </p:txBody>
      </p:sp>
      <p:grpSp>
        <p:nvGrpSpPr>
          <p:cNvPr id="17" name="Group 10"/>
          <p:cNvGrpSpPr>
            <a:grpSpLocks/>
          </p:cNvGrpSpPr>
          <p:nvPr/>
        </p:nvGrpSpPr>
        <p:grpSpPr bwMode="auto">
          <a:xfrm>
            <a:off x="8011612" y="5459234"/>
            <a:ext cx="711707" cy="794909"/>
            <a:chOff x="21767800" y="3047543"/>
            <a:chExt cx="546100" cy="610058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21946032" y="3428534"/>
              <a:ext cx="0" cy="22782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21768189" y="3047195"/>
              <a:ext cx="545711" cy="43007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j-lt"/>
                  <a:cs typeface="Arial" pitchFamily="34" charset="0"/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729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/>
          <p:cNvSpPr txBox="1">
            <a:spLocks/>
          </p:cNvSpPr>
          <p:nvPr/>
        </p:nvSpPr>
        <p:spPr>
          <a:xfrm>
            <a:off x="0" y="0"/>
            <a:ext cx="27432000" cy="655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Classroom</a:t>
            </a: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21481"/>
            <a:ext cx="1871662" cy="68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0" y="733376"/>
            <a:ext cx="27432000" cy="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363" y="9525"/>
            <a:ext cx="65881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00" y="9525"/>
            <a:ext cx="6731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525" y="9525"/>
            <a:ext cx="6889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0" y="9525"/>
            <a:ext cx="654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00" y="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0" y="9525"/>
            <a:ext cx="6858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3803201"/>
            <a:ext cx="6808788" cy="252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05400" y="3803201"/>
            <a:ext cx="2878138" cy="22927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965967"/>
            <a:ext cx="2587500" cy="25743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3953" y="1056540"/>
            <a:ext cx="5140117" cy="4940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916" y="810213"/>
            <a:ext cx="5943414" cy="55624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897600" y="1890021"/>
            <a:ext cx="381000" cy="36311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8897600" y="2405533"/>
            <a:ext cx="381000" cy="36311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8904169" y="2928858"/>
            <a:ext cx="381000" cy="36311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9397163" y="1856133"/>
            <a:ext cx="12126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Zone 1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19406037" y="2389767"/>
            <a:ext cx="12126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Zone 2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19415558" y="2894970"/>
            <a:ext cx="12126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Zone 3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-19050" y="6448425"/>
            <a:ext cx="27451050" cy="43088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 Background				Goals				Site Plan				</a:t>
            </a:r>
            <a:r>
              <a:rPr lang="en-US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Building Analysis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Conclusion				Appendix</a:t>
            </a:r>
            <a:endParaRPr lang="en-US" dirty="0"/>
          </a:p>
        </p:txBody>
      </p:sp>
      <p:grpSp>
        <p:nvGrpSpPr>
          <p:cNvPr id="25" name="Group 10"/>
          <p:cNvGrpSpPr>
            <a:grpSpLocks/>
          </p:cNvGrpSpPr>
          <p:nvPr/>
        </p:nvGrpSpPr>
        <p:grpSpPr bwMode="auto">
          <a:xfrm>
            <a:off x="8011612" y="5459234"/>
            <a:ext cx="711707" cy="794909"/>
            <a:chOff x="21767800" y="3047543"/>
            <a:chExt cx="546100" cy="610058"/>
          </a:xfrm>
        </p:grpSpPr>
        <p:cxnSp>
          <p:nvCxnSpPr>
            <p:cNvPr id="28" name="Straight Arrow Connector 27"/>
            <p:cNvCxnSpPr/>
            <p:nvPr/>
          </p:nvCxnSpPr>
          <p:spPr>
            <a:xfrm flipV="1">
              <a:off x="21946032" y="3428534"/>
              <a:ext cx="0" cy="22782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1768189" y="3047195"/>
              <a:ext cx="545711" cy="43007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j-lt"/>
                  <a:cs typeface="Arial" pitchFamily="34" charset="0"/>
                </a:rPr>
                <a:t>N</a:t>
              </a:r>
            </a:p>
          </p:txBody>
        </p:sp>
      </p:grp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21914"/>
            <a:ext cx="5220429" cy="183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9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/>
          <p:cNvSpPr txBox="1">
            <a:spLocks/>
          </p:cNvSpPr>
          <p:nvPr/>
        </p:nvSpPr>
        <p:spPr>
          <a:xfrm>
            <a:off x="0" y="0"/>
            <a:ext cx="27432000" cy="655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Conclusion</a:t>
            </a: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21481"/>
            <a:ext cx="1871662" cy="68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0" y="733376"/>
            <a:ext cx="27432000" cy="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363" y="9525"/>
            <a:ext cx="65881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00" y="9525"/>
            <a:ext cx="6731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525" y="9525"/>
            <a:ext cx="6889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0" y="9525"/>
            <a:ext cx="654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00" y="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0" y="9525"/>
            <a:ext cx="6858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3"/>
          <p:cNvGrpSpPr>
            <a:grpSpLocks/>
          </p:cNvGrpSpPr>
          <p:nvPr/>
        </p:nvGrpSpPr>
        <p:grpSpPr bwMode="auto">
          <a:xfrm>
            <a:off x="1820863" y="1920875"/>
            <a:ext cx="9823450" cy="679450"/>
            <a:chOff x="1973263" y="1427163"/>
            <a:chExt cx="9823450" cy="679450"/>
          </a:xfrm>
        </p:grpSpPr>
        <p:sp>
          <p:nvSpPr>
            <p:cNvPr id="27" name="TextBox 26"/>
            <p:cNvSpPr txBox="1"/>
            <p:nvPr/>
          </p:nvSpPr>
          <p:spPr>
            <a:xfrm>
              <a:off x="2652713" y="1504951"/>
              <a:ext cx="9144000" cy="5857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latin typeface="+mj-lt"/>
                  <a:cs typeface="Arial" pitchFamily="34" charset="0"/>
                </a:rPr>
                <a:t>Safety &amp; Security</a:t>
              </a:r>
            </a:p>
          </p:txBody>
        </p:sp>
        <p:pic>
          <p:nvPicPr>
            <p:cNvPr id="28" name="Picture 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3263" y="1427163"/>
              <a:ext cx="679450" cy="679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9" name="Group 1"/>
          <p:cNvGrpSpPr>
            <a:grpSpLocks/>
          </p:cNvGrpSpPr>
          <p:nvPr/>
        </p:nvGrpSpPr>
        <p:grpSpPr bwMode="auto">
          <a:xfrm>
            <a:off x="1828800" y="2824163"/>
            <a:ext cx="9832975" cy="690562"/>
            <a:chOff x="11117263" y="1427163"/>
            <a:chExt cx="9832975" cy="690562"/>
          </a:xfrm>
        </p:grpSpPr>
        <p:pic>
          <p:nvPicPr>
            <p:cNvPr id="30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7263" y="1427163"/>
              <a:ext cx="688975" cy="690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11806238" y="1504950"/>
              <a:ext cx="9144000" cy="5857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latin typeface="+mj-lt"/>
                  <a:cs typeface="Arial" pitchFamily="34" charset="0"/>
                </a:rPr>
                <a:t>Lifecycle &amp; Maintenance</a:t>
              </a:r>
            </a:p>
          </p:txBody>
        </p:sp>
      </p:grpSp>
      <p:grpSp>
        <p:nvGrpSpPr>
          <p:cNvPr id="32" name="Group 2"/>
          <p:cNvGrpSpPr>
            <a:grpSpLocks/>
          </p:cNvGrpSpPr>
          <p:nvPr/>
        </p:nvGrpSpPr>
        <p:grpSpPr bwMode="auto">
          <a:xfrm>
            <a:off x="1828800" y="3775075"/>
            <a:ext cx="9798050" cy="654050"/>
            <a:chOff x="20261263" y="1427163"/>
            <a:chExt cx="9798050" cy="654050"/>
          </a:xfrm>
        </p:grpSpPr>
        <p:pic>
          <p:nvPicPr>
            <p:cNvPr id="33" name="Picture 1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1263" y="1427163"/>
              <a:ext cx="654050" cy="654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0915313" y="1474788"/>
              <a:ext cx="9144000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latin typeface="+mj-lt"/>
                  <a:cs typeface="Arial" pitchFamily="34" charset="0"/>
                </a:rPr>
                <a:t>Cost Effective</a:t>
              </a:r>
            </a:p>
          </p:txBody>
        </p:sp>
      </p:grpSp>
      <p:pic>
        <p:nvPicPr>
          <p:cNvPr id="35" name="Picture 9" descr="C:\Users\awb5154\Desktop\bldg overview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52351" r="2750" b="3860"/>
          <a:stretch>
            <a:fillRect/>
          </a:stretch>
        </p:blipFill>
        <p:spPr bwMode="auto">
          <a:xfrm>
            <a:off x="9601200" y="1343025"/>
            <a:ext cx="8229600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 24"/>
          <p:cNvGrpSpPr>
            <a:grpSpLocks/>
          </p:cNvGrpSpPr>
          <p:nvPr/>
        </p:nvGrpSpPr>
        <p:grpSpPr bwMode="auto">
          <a:xfrm>
            <a:off x="20056475" y="1914525"/>
            <a:ext cx="9829800" cy="687388"/>
            <a:chOff x="1951038" y="1428750"/>
            <a:chExt cx="9829800" cy="687388"/>
          </a:xfrm>
        </p:grpSpPr>
        <p:pic>
          <p:nvPicPr>
            <p:cNvPr id="37" name="Picture 1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1038" y="1428750"/>
              <a:ext cx="685800" cy="687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2636838" y="1504950"/>
              <a:ext cx="9144000" cy="5857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latin typeface="+mj-lt"/>
                  <a:cs typeface="Arial" pitchFamily="34" charset="0"/>
                </a:rPr>
                <a:t>Integration</a:t>
              </a:r>
            </a:p>
          </p:txBody>
        </p:sp>
      </p:grpSp>
      <p:grpSp>
        <p:nvGrpSpPr>
          <p:cNvPr id="39" name="Group 4"/>
          <p:cNvGrpSpPr>
            <a:grpSpLocks/>
          </p:cNvGrpSpPr>
          <p:nvPr/>
        </p:nvGrpSpPr>
        <p:grpSpPr bwMode="auto">
          <a:xfrm>
            <a:off x="20056475" y="2784475"/>
            <a:ext cx="9832975" cy="673100"/>
            <a:chOff x="11101388" y="1417638"/>
            <a:chExt cx="9832975" cy="673100"/>
          </a:xfrm>
        </p:grpSpPr>
        <p:sp>
          <p:nvSpPr>
            <p:cNvPr id="40" name="TextBox 39"/>
            <p:cNvSpPr txBox="1"/>
            <p:nvPr/>
          </p:nvSpPr>
          <p:spPr>
            <a:xfrm>
              <a:off x="11790363" y="1504951"/>
              <a:ext cx="9144000" cy="5857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latin typeface="+mj-lt"/>
                  <a:cs typeface="Arial" pitchFamily="34" charset="0"/>
                </a:rPr>
                <a:t>Reduce, Reuse, Recover</a:t>
              </a:r>
            </a:p>
          </p:txBody>
        </p:sp>
        <p:pic>
          <p:nvPicPr>
            <p:cNvPr id="41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1388" y="1417638"/>
              <a:ext cx="673100" cy="67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2" name="Group 30"/>
          <p:cNvGrpSpPr>
            <a:grpSpLocks/>
          </p:cNvGrpSpPr>
          <p:nvPr/>
        </p:nvGrpSpPr>
        <p:grpSpPr bwMode="auto">
          <a:xfrm>
            <a:off x="20056475" y="3697288"/>
            <a:ext cx="9817100" cy="674687"/>
            <a:chOff x="20226338" y="1443038"/>
            <a:chExt cx="9817100" cy="674687"/>
          </a:xfrm>
        </p:grpSpPr>
        <p:pic>
          <p:nvPicPr>
            <p:cNvPr id="43" name="Picture 1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26338" y="1443038"/>
              <a:ext cx="674687" cy="674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20899438" y="1474788"/>
              <a:ext cx="9144000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latin typeface="+mj-lt"/>
                  <a:cs typeface="Arial" pitchFamily="34" charset="0"/>
                </a:rPr>
                <a:t>Learning Tool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800225" y="954088"/>
            <a:ext cx="91440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u="heavy" dirty="0">
                <a:latin typeface="+mj-lt"/>
                <a:cs typeface="Arial" pitchFamily="34" charset="0"/>
              </a:rPr>
              <a:t>Owner Core Values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056475" y="954088"/>
            <a:ext cx="91440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u="heavy" dirty="0">
                <a:latin typeface="+mj-lt"/>
                <a:cs typeface="Arial" pitchFamily="34" charset="0"/>
              </a:rPr>
              <a:t>Nexus Goals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-19050" y="6448425"/>
            <a:ext cx="27451050" cy="43088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 Background				Goals				Site Plan				Building Analysis	</a:t>
            </a:r>
            <a:r>
              <a:rPr lang="en-US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Conclusion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		Appendix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12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http://graphics10.nytimes.com/images/2006/10/27/realestate/29map_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854075"/>
            <a:ext cx="657860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252538" y="4953000"/>
            <a:ext cx="6578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200"/>
              <a:t>https://www.google.com/imghp?hl=en&amp;tab=wi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312182" y="1752567"/>
            <a:ext cx="4156418" cy="2743233"/>
            <a:chOff x="9484460" y="1600167"/>
            <a:chExt cx="4156418" cy="2743233"/>
          </a:xfrm>
        </p:grpSpPr>
        <p:grpSp>
          <p:nvGrpSpPr>
            <p:cNvPr id="13" name="Group 6"/>
            <p:cNvGrpSpPr>
              <a:grpSpLocks/>
            </p:cNvGrpSpPr>
            <p:nvPr/>
          </p:nvGrpSpPr>
          <p:grpSpPr bwMode="auto">
            <a:xfrm>
              <a:off x="10817851" y="2038350"/>
              <a:ext cx="2823027" cy="2305050"/>
              <a:chOff x="808564" y="170858"/>
              <a:chExt cx="2858561" cy="2667592"/>
            </a:xfrm>
          </p:grpSpPr>
          <p:pic>
            <p:nvPicPr>
              <p:cNvPr id="15" name="Picture 10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2100" y="685800"/>
                <a:ext cx="2105025" cy="2152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6" name="Straight Connector 15"/>
              <p:cNvCxnSpPr/>
              <p:nvPr/>
            </p:nvCxnSpPr>
            <p:spPr>
              <a:xfrm flipH="1">
                <a:off x="808564" y="170858"/>
                <a:ext cx="1514248" cy="2123785"/>
              </a:xfrm>
              <a:prstGeom prst="line">
                <a:avLst/>
              </a:prstGeom>
              <a:ln w="762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17" name="Picture 16" descr="C:\Users\bml5082\AppData\Local\Microsoft\Windows\Temporary Internet Files\Content.IE5\TDYTRES6\MC900441459[1]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484460" y="1600167"/>
              <a:ext cx="2744905" cy="1813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1" descr="http://thedrumnews.presspublisher.us/image/28571/reading-school-district-job-openings?max_width=250&amp;max_height=1000&amp;q=70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0" y="1491158"/>
            <a:ext cx="3448050" cy="346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21412200" y="4993469"/>
            <a:ext cx="3649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200" dirty="0"/>
              <a:t>https://www.google.com/imghp?hl=en&amp;tab=wi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19050" y="6448425"/>
            <a:ext cx="27451050" cy="43088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 Background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		Goals				Site Plan				Building Analysis	</a:t>
            </a:r>
            <a:r>
              <a:rPr lang="en-US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Conclusion				Appendix</a:t>
            </a:r>
            <a:endParaRPr lang="en-US" dirty="0"/>
          </a:p>
        </p:txBody>
      </p:sp>
      <p:sp>
        <p:nvSpPr>
          <p:cNvPr id="23" name="Title 2"/>
          <p:cNvSpPr txBox="1">
            <a:spLocks/>
          </p:cNvSpPr>
          <p:nvPr/>
        </p:nvSpPr>
        <p:spPr>
          <a:xfrm>
            <a:off x="0" y="0"/>
            <a:ext cx="27432000" cy="655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mtClean="0"/>
              <a:t>Reading School District</a:t>
            </a: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21481"/>
            <a:ext cx="1871662" cy="68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0" y="733376"/>
            <a:ext cx="27432000" cy="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64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/>
          <p:cNvSpPr txBox="1">
            <a:spLocks/>
          </p:cNvSpPr>
          <p:nvPr/>
        </p:nvSpPr>
        <p:spPr>
          <a:xfrm>
            <a:off x="0" y="0"/>
            <a:ext cx="27432000" cy="655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Conclusion</a:t>
            </a: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21481"/>
            <a:ext cx="1871662" cy="68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0" y="733376"/>
            <a:ext cx="27432000" cy="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363" y="9525"/>
            <a:ext cx="65881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00" y="9525"/>
            <a:ext cx="6731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525" y="9525"/>
            <a:ext cx="6889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0" y="9525"/>
            <a:ext cx="654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00" y="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0" y="9525"/>
            <a:ext cx="6858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0" y="8454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THANKS!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10658475" y="2142682"/>
            <a:ext cx="6096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3600" dirty="0" smtClean="0"/>
              <a:t>Mom and Dad!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 smtClean="0"/>
              <a:t>Nexus Team Members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 smtClean="0"/>
              <a:t>Friends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 smtClean="0"/>
              <a:t>AE Staff and Faculty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 smtClean="0"/>
              <a:t>AEI Judges</a:t>
            </a:r>
            <a:endParaRPr lang="en-US" sz="3600" dirty="0"/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76400"/>
            <a:ext cx="8686800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Y:\AEI Team 5\01-Misc\Photos\IMG_049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75" y="1071563"/>
            <a:ext cx="5694363" cy="4252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-19050" y="6448425"/>
            <a:ext cx="27451050" cy="43088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 Background				Goals				Site Plan				Building Analysis	</a:t>
            </a:r>
            <a:r>
              <a:rPr lang="en-US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Conclusion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		Appendix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13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/>
          <p:cNvSpPr txBox="1">
            <a:spLocks/>
          </p:cNvSpPr>
          <p:nvPr/>
        </p:nvSpPr>
        <p:spPr>
          <a:xfrm>
            <a:off x="0" y="0"/>
            <a:ext cx="27432000" cy="655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Conclusion</a:t>
            </a: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21481"/>
            <a:ext cx="1871662" cy="68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0" y="733376"/>
            <a:ext cx="27432000" cy="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363" y="9525"/>
            <a:ext cx="65881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00" y="9525"/>
            <a:ext cx="6731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525" y="9525"/>
            <a:ext cx="6889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0" y="9525"/>
            <a:ext cx="654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00" y="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0" y="9525"/>
            <a:ext cx="6858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328952"/>
            <a:ext cx="2743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/>
              <a:t>Questions?</a:t>
            </a:r>
            <a:endParaRPr lang="en-US" sz="11500" dirty="0"/>
          </a:p>
        </p:txBody>
      </p:sp>
      <p:sp>
        <p:nvSpPr>
          <p:cNvPr id="14" name="TextBox 13"/>
          <p:cNvSpPr txBox="1"/>
          <p:nvPr/>
        </p:nvSpPr>
        <p:spPr>
          <a:xfrm>
            <a:off x="-19050" y="6448425"/>
            <a:ext cx="27451050" cy="43088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 Background				Goals				Site Plan				Building Analysis	</a:t>
            </a:r>
            <a:r>
              <a:rPr lang="en-US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Conclusion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		Appendix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51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/>
          <p:cNvSpPr txBox="1">
            <a:spLocks/>
          </p:cNvSpPr>
          <p:nvPr/>
        </p:nvSpPr>
        <p:spPr>
          <a:xfrm>
            <a:off x="0" y="0"/>
            <a:ext cx="27432000" cy="655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Appendix – Lobby </a:t>
            </a: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21481"/>
            <a:ext cx="1871662" cy="68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0" y="733376"/>
            <a:ext cx="27432000" cy="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363" y="9525"/>
            <a:ext cx="65881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00" y="9525"/>
            <a:ext cx="6731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525" y="9525"/>
            <a:ext cx="6889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0" y="9525"/>
            <a:ext cx="654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00" y="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0" y="9525"/>
            <a:ext cx="6858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37" y="838200"/>
            <a:ext cx="5639363" cy="5495925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519" y="858465"/>
            <a:ext cx="5595481" cy="5542335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868" y="2586499"/>
            <a:ext cx="7030432" cy="208626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19050" y="6448425"/>
            <a:ext cx="27451050" cy="43088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 Background				Goals				Site Plan				Building Analysis	</a:t>
            </a:r>
            <a:r>
              <a:rPr lang="en-US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Conclusion		</a:t>
            </a:r>
            <a:r>
              <a:rPr lang="en-US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Appendix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30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/>
          <p:cNvSpPr txBox="1">
            <a:spLocks/>
          </p:cNvSpPr>
          <p:nvPr/>
        </p:nvSpPr>
        <p:spPr>
          <a:xfrm>
            <a:off x="0" y="0"/>
            <a:ext cx="27432000" cy="655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Appendix – Multipurpose Room </a:t>
            </a: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21481"/>
            <a:ext cx="1871662" cy="68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0" y="733376"/>
            <a:ext cx="27432000" cy="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363" y="9525"/>
            <a:ext cx="65881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00" y="9525"/>
            <a:ext cx="6731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525" y="9525"/>
            <a:ext cx="6889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0" y="9525"/>
            <a:ext cx="654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00" y="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0" y="9525"/>
            <a:ext cx="6858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37944"/>
            <a:ext cx="7125695" cy="438211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599045" y="1285875"/>
            <a:ext cx="942975" cy="285750"/>
            <a:chOff x="0" y="0"/>
            <a:chExt cx="942975" cy="285750"/>
          </a:xfrm>
        </p:grpSpPr>
        <p:sp>
          <p:nvSpPr>
            <p:cNvPr id="33" name="Oval 32"/>
            <p:cNvSpPr/>
            <p:nvPr/>
          </p:nvSpPr>
          <p:spPr>
            <a:xfrm>
              <a:off x="0" y="47625"/>
              <a:ext cx="204470" cy="1905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" name="Text Box 2"/>
            <p:cNvSpPr txBox="1">
              <a:spLocks noChangeArrowheads="1"/>
            </p:cNvSpPr>
            <p:nvPr/>
          </p:nvSpPr>
          <p:spPr bwMode="auto">
            <a:xfrm>
              <a:off x="200025" y="0"/>
              <a:ext cx="742950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Zone 1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599045" y="1571625"/>
            <a:ext cx="942975" cy="285750"/>
            <a:chOff x="0" y="0"/>
            <a:chExt cx="942975" cy="285750"/>
          </a:xfrm>
        </p:grpSpPr>
        <p:sp>
          <p:nvSpPr>
            <p:cNvPr id="31" name="Oval 30"/>
            <p:cNvSpPr/>
            <p:nvPr/>
          </p:nvSpPr>
          <p:spPr>
            <a:xfrm>
              <a:off x="0" y="47625"/>
              <a:ext cx="204470" cy="190500"/>
            </a:xfrm>
            <a:prstGeom prst="ellipse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" name="Text Box 2"/>
            <p:cNvSpPr txBox="1">
              <a:spLocks noChangeArrowheads="1"/>
            </p:cNvSpPr>
            <p:nvPr/>
          </p:nvSpPr>
          <p:spPr bwMode="auto">
            <a:xfrm>
              <a:off x="200025" y="0"/>
              <a:ext cx="742950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Zone 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599045" y="1838325"/>
            <a:ext cx="942975" cy="285750"/>
            <a:chOff x="0" y="0"/>
            <a:chExt cx="942975" cy="285750"/>
          </a:xfrm>
        </p:grpSpPr>
        <p:sp>
          <p:nvSpPr>
            <p:cNvPr id="29" name="Oval 28"/>
            <p:cNvSpPr/>
            <p:nvPr/>
          </p:nvSpPr>
          <p:spPr>
            <a:xfrm>
              <a:off x="0" y="57150"/>
              <a:ext cx="204470" cy="190500"/>
            </a:xfrm>
            <a:prstGeom prst="ellipse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" name="Text Box 2"/>
            <p:cNvSpPr txBox="1">
              <a:spLocks noChangeArrowheads="1"/>
            </p:cNvSpPr>
            <p:nvPr/>
          </p:nvSpPr>
          <p:spPr bwMode="auto">
            <a:xfrm>
              <a:off x="200025" y="0"/>
              <a:ext cx="742950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Zone 3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599045" y="2162175"/>
            <a:ext cx="942975" cy="285750"/>
            <a:chOff x="0" y="0"/>
            <a:chExt cx="942975" cy="285750"/>
          </a:xfrm>
        </p:grpSpPr>
        <p:sp>
          <p:nvSpPr>
            <p:cNvPr id="27" name="Oval 26"/>
            <p:cNvSpPr/>
            <p:nvPr/>
          </p:nvSpPr>
          <p:spPr>
            <a:xfrm>
              <a:off x="0" y="19050"/>
              <a:ext cx="204470" cy="190500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8" name="Text Box 2"/>
            <p:cNvSpPr txBox="1">
              <a:spLocks noChangeArrowheads="1"/>
            </p:cNvSpPr>
            <p:nvPr/>
          </p:nvSpPr>
          <p:spPr bwMode="auto">
            <a:xfrm>
              <a:off x="200025" y="0"/>
              <a:ext cx="742950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Zone 4</a:t>
              </a:r>
            </a:p>
          </p:txBody>
        </p:sp>
      </p:grpSp>
      <p:sp>
        <p:nvSpPr>
          <p:cNvPr id="21" name="Oval 20"/>
          <p:cNvSpPr/>
          <p:nvPr/>
        </p:nvSpPr>
        <p:spPr>
          <a:xfrm>
            <a:off x="7599045" y="2457450"/>
            <a:ext cx="204470" cy="190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7800340" y="2433955"/>
            <a:ext cx="4257675" cy="50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800100" marR="0" indent="-8001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 smtClean="0">
                <a:effectLst/>
                <a:latin typeface="Calibri"/>
                <a:ea typeface="Calibri"/>
                <a:cs typeface="Times New Roman"/>
              </a:rPr>
              <a:t>Emergency</a:t>
            </a:r>
            <a:endParaRPr lang="en-US" sz="1100" dirty="0">
              <a:effectLst/>
              <a:latin typeface="Calibri"/>
              <a:ea typeface="Calibri"/>
              <a:cs typeface="Times New Roman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1377612" y="2314575"/>
            <a:ext cx="4676775" cy="2228850"/>
            <a:chOff x="0" y="0"/>
            <a:chExt cx="4676775" cy="222885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676775" cy="1981200"/>
            </a:xfrm>
            <a:prstGeom prst="rect">
              <a:avLst/>
            </a:prstGeom>
          </p:spPr>
        </p:pic>
        <p:sp>
          <p:nvSpPr>
            <p:cNvPr id="37" name="Text Box 2"/>
            <p:cNvSpPr txBox="1">
              <a:spLocks noChangeArrowheads="1"/>
            </p:cNvSpPr>
            <p:nvPr/>
          </p:nvSpPr>
          <p:spPr bwMode="auto">
            <a:xfrm>
              <a:off x="1238250" y="2000250"/>
              <a:ext cx="2209800" cy="2286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Source: LUMINIS PRISMA NOVA 22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-19050" y="6448425"/>
            <a:ext cx="27451050" cy="43088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 Background				Goals				Site Plan				Building Analysis	</a:t>
            </a:r>
            <a:r>
              <a:rPr lang="en-US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Conclusion		</a:t>
            </a:r>
            <a:r>
              <a:rPr lang="en-US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Appendix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89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/>
          <p:cNvSpPr txBox="1">
            <a:spLocks/>
          </p:cNvSpPr>
          <p:nvPr/>
        </p:nvSpPr>
        <p:spPr>
          <a:xfrm>
            <a:off x="0" y="0"/>
            <a:ext cx="27432000" cy="655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Appendix – Pool </a:t>
            </a: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21481"/>
            <a:ext cx="1871662" cy="68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0" y="733376"/>
            <a:ext cx="27432000" cy="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363" y="9525"/>
            <a:ext cx="65881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00" y="9525"/>
            <a:ext cx="6731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525" y="9525"/>
            <a:ext cx="6889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0" y="9525"/>
            <a:ext cx="654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00" y="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0" y="9525"/>
            <a:ext cx="6858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292" y="838200"/>
            <a:ext cx="4396108" cy="556260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960" y="838200"/>
            <a:ext cx="4586640" cy="55454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19050" y="6448425"/>
            <a:ext cx="27451050" cy="43088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 Background				Goals				Site Plan				Building Analysis	</a:t>
            </a:r>
            <a:r>
              <a:rPr lang="en-US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Conclusion		</a:t>
            </a:r>
            <a:r>
              <a:rPr lang="en-US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Appendix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49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/>
          <p:cNvSpPr txBox="1">
            <a:spLocks/>
          </p:cNvSpPr>
          <p:nvPr/>
        </p:nvSpPr>
        <p:spPr>
          <a:xfrm>
            <a:off x="0" y="0"/>
            <a:ext cx="27432000" cy="655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Appendix – Classroom (Clear Sky) </a:t>
            </a: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21481"/>
            <a:ext cx="1871662" cy="68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0" y="733376"/>
            <a:ext cx="27432000" cy="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363" y="9525"/>
            <a:ext cx="65881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00" y="9525"/>
            <a:ext cx="6731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525" y="9525"/>
            <a:ext cx="6889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0" y="9525"/>
            <a:ext cx="654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00" y="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0" y="9525"/>
            <a:ext cx="6858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304800" y="990600"/>
            <a:ext cx="4039235" cy="2743200"/>
            <a:chOff x="0" y="0"/>
            <a:chExt cx="4039737" cy="274335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039737" cy="2429302"/>
            </a:xfrm>
            <a:prstGeom prst="rect">
              <a:avLst/>
            </a:prstGeom>
          </p:spPr>
        </p:pic>
        <p:sp>
          <p:nvSpPr>
            <p:cNvPr id="27" name="Text Box 2"/>
            <p:cNvSpPr txBox="1">
              <a:spLocks noChangeArrowheads="1"/>
            </p:cNvSpPr>
            <p:nvPr/>
          </p:nvSpPr>
          <p:spPr bwMode="auto">
            <a:xfrm>
              <a:off x="0" y="2470245"/>
              <a:ext cx="4037050" cy="273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Winter: Maximum – 1823 fc   Average – 287.49 fc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448800" y="990600"/>
            <a:ext cx="4053205" cy="2743200"/>
            <a:chOff x="0" y="0"/>
            <a:chExt cx="4053385" cy="274328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8" y="0"/>
              <a:ext cx="4039737" cy="2415654"/>
            </a:xfrm>
            <a:prstGeom prst="rect">
              <a:avLst/>
            </a:prstGeom>
          </p:spPr>
        </p:pic>
        <p:sp>
          <p:nvSpPr>
            <p:cNvPr id="21" name="Text Box 2"/>
            <p:cNvSpPr txBox="1">
              <a:spLocks noChangeArrowheads="1"/>
            </p:cNvSpPr>
            <p:nvPr/>
          </p:nvSpPr>
          <p:spPr bwMode="auto">
            <a:xfrm>
              <a:off x="0" y="2470245"/>
              <a:ext cx="4037240" cy="273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Spring/Fall: Maximum – 191 fc   Average – 49.92 fc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8569940" y="990600"/>
            <a:ext cx="4039235" cy="2743200"/>
            <a:chOff x="0" y="0"/>
            <a:chExt cx="4039737" cy="274328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039737" cy="2429302"/>
            </a:xfrm>
            <a:prstGeom prst="rect">
              <a:avLst/>
            </a:prstGeom>
          </p:spPr>
        </p:pic>
        <p:sp>
          <p:nvSpPr>
            <p:cNvPr id="19" name="Text Box 2"/>
            <p:cNvSpPr txBox="1">
              <a:spLocks noChangeArrowheads="1"/>
            </p:cNvSpPr>
            <p:nvPr/>
          </p:nvSpPr>
          <p:spPr bwMode="auto">
            <a:xfrm>
              <a:off x="0" y="2470245"/>
              <a:ext cx="4036797" cy="273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Summer:  Maximum – 135 fc   Average – 38.29 fc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724400" y="3597251"/>
            <a:ext cx="4039235" cy="2688591"/>
            <a:chOff x="0" y="0"/>
            <a:chExt cx="4039737" cy="2688699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039737" cy="2429301"/>
            </a:xfrm>
            <a:prstGeom prst="rect">
              <a:avLst/>
            </a:prstGeom>
          </p:spPr>
        </p:pic>
        <p:sp>
          <p:nvSpPr>
            <p:cNvPr id="36" name="Text Box 2"/>
            <p:cNvSpPr txBox="1">
              <a:spLocks noChangeArrowheads="1"/>
            </p:cNvSpPr>
            <p:nvPr/>
          </p:nvSpPr>
          <p:spPr bwMode="auto">
            <a:xfrm>
              <a:off x="0" y="2415653"/>
              <a:ext cx="4036162" cy="273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Winter: Maximum – 1661 fc   Average – 65.05 fc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3728032" y="3597284"/>
            <a:ext cx="4066540" cy="2688591"/>
            <a:chOff x="0" y="0"/>
            <a:chExt cx="4067033" cy="2688699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96" y="0"/>
              <a:ext cx="4039737" cy="2429301"/>
            </a:xfrm>
            <a:prstGeom prst="rect">
              <a:avLst/>
            </a:prstGeom>
          </p:spPr>
        </p:pic>
        <p:sp>
          <p:nvSpPr>
            <p:cNvPr id="34" name="Text Box 2"/>
            <p:cNvSpPr txBox="1">
              <a:spLocks noChangeArrowheads="1"/>
            </p:cNvSpPr>
            <p:nvPr/>
          </p:nvSpPr>
          <p:spPr bwMode="auto">
            <a:xfrm>
              <a:off x="0" y="2415653"/>
              <a:ext cx="4036162" cy="273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Spring/Fall: Maximum – 60.2 fc   Average – 19.04 fc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3013670" y="3596616"/>
            <a:ext cx="4036060" cy="2688590"/>
            <a:chOff x="0" y="0"/>
            <a:chExt cx="4036162" cy="268865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96" y="0"/>
              <a:ext cx="3998794" cy="2402006"/>
            </a:xfrm>
            <a:prstGeom prst="rect">
              <a:avLst/>
            </a:prstGeom>
          </p:spPr>
        </p:pic>
        <p:sp>
          <p:nvSpPr>
            <p:cNvPr id="32" name="Text Box 2"/>
            <p:cNvSpPr txBox="1">
              <a:spLocks noChangeArrowheads="1"/>
            </p:cNvSpPr>
            <p:nvPr/>
          </p:nvSpPr>
          <p:spPr bwMode="auto">
            <a:xfrm>
              <a:off x="0" y="2415653"/>
              <a:ext cx="4036162" cy="273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Summer: Maximum – 30.5 fc   Average – 12.88 fc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459705" y="1019798"/>
            <a:ext cx="2246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SHADES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3755325" y="1019798"/>
            <a:ext cx="2246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SHADES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23013670" y="1019798"/>
            <a:ext cx="2246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SHADES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319063" y="5581324"/>
            <a:ext cx="2246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SHADES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11385870" y="5595600"/>
            <a:ext cx="2246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SHADES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20689770" y="5581323"/>
            <a:ext cx="2246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SHADES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20970" y="0"/>
            <a:ext cx="28560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Noon</a:t>
            </a:r>
            <a:endParaRPr lang="en-US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-19050" y="6448425"/>
            <a:ext cx="27451050" cy="43088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 Background				Goals				Site Plan				Building Analysis	</a:t>
            </a:r>
            <a:r>
              <a:rPr lang="en-US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Conclusion		</a:t>
            </a:r>
            <a:r>
              <a:rPr lang="en-US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Appendix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13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/>
          <p:cNvSpPr txBox="1">
            <a:spLocks/>
          </p:cNvSpPr>
          <p:nvPr/>
        </p:nvSpPr>
        <p:spPr>
          <a:xfrm>
            <a:off x="0" y="0"/>
            <a:ext cx="27432000" cy="655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Appendix – Classroom (Cloudy Sky) </a:t>
            </a: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21481"/>
            <a:ext cx="1871662" cy="68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0" y="733376"/>
            <a:ext cx="27432000" cy="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363" y="9525"/>
            <a:ext cx="65881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00" y="9525"/>
            <a:ext cx="6731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525" y="9525"/>
            <a:ext cx="6889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0" y="9525"/>
            <a:ext cx="654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00" y="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0" y="9525"/>
            <a:ext cx="6858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304800" y="990600"/>
            <a:ext cx="4039235" cy="2688590"/>
            <a:chOff x="0" y="0"/>
            <a:chExt cx="4039738" cy="2688704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039738" cy="2415654"/>
            </a:xfrm>
            <a:prstGeom prst="rect">
              <a:avLst/>
            </a:prstGeom>
          </p:spPr>
        </p:pic>
        <p:sp>
          <p:nvSpPr>
            <p:cNvPr id="34" name="Text Box 2"/>
            <p:cNvSpPr txBox="1">
              <a:spLocks noChangeArrowheads="1"/>
            </p:cNvSpPr>
            <p:nvPr/>
          </p:nvSpPr>
          <p:spPr bwMode="auto">
            <a:xfrm>
              <a:off x="0" y="2415654"/>
              <a:ext cx="4036695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Winter: Maximum – 43.7 fc   Average – 9.10 fc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8569940" y="990600"/>
            <a:ext cx="4039235" cy="2701290"/>
            <a:chOff x="0" y="0"/>
            <a:chExt cx="4039737" cy="2701717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039737" cy="2429302"/>
            </a:xfrm>
            <a:prstGeom prst="rect">
              <a:avLst/>
            </a:prstGeom>
          </p:spPr>
        </p:pic>
        <p:sp>
          <p:nvSpPr>
            <p:cNvPr id="32" name="Text Box 2"/>
            <p:cNvSpPr txBox="1">
              <a:spLocks noChangeArrowheads="1"/>
            </p:cNvSpPr>
            <p:nvPr/>
          </p:nvSpPr>
          <p:spPr bwMode="auto">
            <a:xfrm>
              <a:off x="0" y="2429302"/>
              <a:ext cx="4036060" cy="272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Summer: Maximum – 93 fc   Average – 19.36 fc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448800" y="983615"/>
            <a:ext cx="4039235" cy="2673985"/>
            <a:chOff x="0" y="0"/>
            <a:chExt cx="4039737" cy="2674421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039737" cy="2429302"/>
            </a:xfrm>
            <a:prstGeom prst="rect">
              <a:avLst/>
            </a:prstGeom>
          </p:spPr>
        </p:pic>
        <p:sp>
          <p:nvSpPr>
            <p:cNvPr id="30" name="Text Box 2"/>
            <p:cNvSpPr txBox="1">
              <a:spLocks noChangeArrowheads="1"/>
            </p:cNvSpPr>
            <p:nvPr/>
          </p:nvSpPr>
          <p:spPr bwMode="auto">
            <a:xfrm>
              <a:off x="0" y="2402006"/>
              <a:ext cx="4036060" cy="272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Spring/Fall: Maximum – 73.9 fc   Average – 15.38 fc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724400" y="3581400"/>
            <a:ext cx="4039235" cy="2701290"/>
            <a:chOff x="0" y="0"/>
            <a:chExt cx="4039738" cy="270171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039738" cy="2429302"/>
            </a:xfrm>
            <a:prstGeom prst="rect">
              <a:avLst/>
            </a:prstGeom>
          </p:spPr>
        </p:pic>
        <p:sp>
          <p:nvSpPr>
            <p:cNvPr id="28" name="Text Box 2"/>
            <p:cNvSpPr txBox="1">
              <a:spLocks noChangeArrowheads="1"/>
            </p:cNvSpPr>
            <p:nvPr/>
          </p:nvSpPr>
          <p:spPr bwMode="auto">
            <a:xfrm>
              <a:off x="0" y="2429302"/>
              <a:ext cx="4036060" cy="272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Winter: Maximum – 6.1 fc   Average – 2.54 fc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3764126" y="3581400"/>
            <a:ext cx="4053205" cy="2701290"/>
            <a:chOff x="0" y="0"/>
            <a:chExt cx="4053385" cy="270171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053385" cy="2442950"/>
            </a:xfrm>
            <a:prstGeom prst="rect">
              <a:avLst/>
            </a:prstGeom>
          </p:spPr>
        </p:pic>
        <p:sp>
          <p:nvSpPr>
            <p:cNvPr id="25" name="Text Box 2"/>
            <p:cNvSpPr txBox="1">
              <a:spLocks noChangeArrowheads="1"/>
            </p:cNvSpPr>
            <p:nvPr/>
          </p:nvSpPr>
          <p:spPr bwMode="auto">
            <a:xfrm>
              <a:off x="0" y="2429302"/>
              <a:ext cx="4036060" cy="272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Spring/Fall: Maximum – 10.4 fc   Average – 4.30 fc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3012400" y="3581400"/>
            <a:ext cx="4053205" cy="2700655"/>
            <a:chOff x="0" y="0"/>
            <a:chExt cx="4053385" cy="270108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053385" cy="2429302"/>
            </a:xfrm>
            <a:prstGeom prst="rect">
              <a:avLst/>
            </a:prstGeom>
          </p:spPr>
        </p:pic>
        <p:sp>
          <p:nvSpPr>
            <p:cNvPr id="20" name="Text Box 2"/>
            <p:cNvSpPr txBox="1">
              <a:spLocks noChangeArrowheads="1"/>
            </p:cNvSpPr>
            <p:nvPr/>
          </p:nvSpPr>
          <p:spPr bwMode="auto">
            <a:xfrm>
              <a:off x="0" y="2429302"/>
              <a:ext cx="4035425" cy="271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Summer: Maximum – 13.1 fc   Average – 5.41 fc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4459705" y="1019798"/>
            <a:ext cx="2246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SHADES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3755325" y="1019798"/>
            <a:ext cx="2246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SHADES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3013670" y="1019798"/>
            <a:ext cx="2246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SHADES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2319063" y="5581324"/>
            <a:ext cx="2246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SHADES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1385870" y="5595600"/>
            <a:ext cx="2246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SHADES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0689770" y="5581323"/>
            <a:ext cx="2246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SHADES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3620970" y="0"/>
            <a:ext cx="28560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Noon</a:t>
            </a:r>
            <a:endParaRPr lang="en-US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-19050" y="6448425"/>
            <a:ext cx="27451050" cy="43088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 Background				Goals				Site Plan				Building Analysis	</a:t>
            </a:r>
            <a:r>
              <a:rPr lang="en-US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Conclusion		</a:t>
            </a:r>
            <a:r>
              <a:rPr lang="en-US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Appendix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07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/>
          <p:cNvSpPr txBox="1">
            <a:spLocks/>
          </p:cNvSpPr>
          <p:nvPr/>
        </p:nvSpPr>
        <p:spPr>
          <a:xfrm>
            <a:off x="0" y="0"/>
            <a:ext cx="27432000" cy="655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Appendix – Classroom (Clear Sky) </a:t>
            </a: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21481"/>
            <a:ext cx="1871662" cy="68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0" y="733376"/>
            <a:ext cx="27432000" cy="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363" y="9525"/>
            <a:ext cx="65881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00" y="9525"/>
            <a:ext cx="6731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525" y="9525"/>
            <a:ext cx="6889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0" y="9525"/>
            <a:ext cx="654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00" y="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0" y="9525"/>
            <a:ext cx="6858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20970" y="0"/>
            <a:ext cx="28560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9 AM</a:t>
            </a:r>
            <a:endParaRPr lang="en-US" sz="2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304800" y="990600"/>
            <a:ext cx="4053205" cy="2687320"/>
            <a:chOff x="0" y="0"/>
            <a:chExt cx="4053385" cy="268743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8" y="0"/>
              <a:ext cx="4039737" cy="2429302"/>
            </a:xfrm>
            <a:prstGeom prst="rect">
              <a:avLst/>
            </a:prstGeom>
          </p:spPr>
        </p:pic>
        <p:sp>
          <p:nvSpPr>
            <p:cNvPr id="35" name="Text Box 2"/>
            <p:cNvSpPr txBox="1">
              <a:spLocks noChangeArrowheads="1"/>
            </p:cNvSpPr>
            <p:nvPr/>
          </p:nvSpPr>
          <p:spPr bwMode="auto">
            <a:xfrm>
              <a:off x="0" y="2415654"/>
              <a:ext cx="4035425" cy="271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Winter: Maximum – 805 fc   Average – 201 fc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448800" y="1017905"/>
            <a:ext cx="4039235" cy="2660015"/>
            <a:chOff x="0" y="0"/>
            <a:chExt cx="4039737" cy="2660138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039737" cy="2415654"/>
            </a:xfrm>
            <a:prstGeom prst="rect">
              <a:avLst/>
            </a:prstGeom>
          </p:spPr>
        </p:pic>
        <p:sp>
          <p:nvSpPr>
            <p:cNvPr id="33" name="Text Box 2"/>
            <p:cNvSpPr txBox="1">
              <a:spLocks noChangeArrowheads="1"/>
            </p:cNvSpPr>
            <p:nvPr/>
          </p:nvSpPr>
          <p:spPr bwMode="auto">
            <a:xfrm>
              <a:off x="0" y="2388358"/>
              <a:ext cx="4035425" cy="271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Spring/Fall: Maximum – 2096 fc   Average – 138.4 fc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8614746" y="990599"/>
            <a:ext cx="4048760" cy="2687321"/>
            <a:chOff x="0" y="0"/>
            <a:chExt cx="4049073" cy="268743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039737" cy="2415654"/>
            </a:xfrm>
            <a:prstGeom prst="rect">
              <a:avLst/>
            </a:prstGeom>
          </p:spPr>
        </p:pic>
        <p:sp>
          <p:nvSpPr>
            <p:cNvPr id="31" name="Text Box 2"/>
            <p:cNvSpPr txBox="1">
              <a:spLocks noChangeArrowheads="1"/>
            </p:cNvSpPr>
            <p:nvPr/>
          </p:nvSpPr>
          <p:spPr bwMode="auto">
            <a:xfrm>
              <a:off x="13648" y="2415654"/>
              <a:ext cx="4035425" cy="271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Summer: Maximum – 124 fc   Average – 38.48 fc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72263" y="3627822"/>
            <a:ext cx="4066540" cy="2672715"/>
            <a:chOff x="0" y="0"/>
            <a:chExt cx="4067033" cy="267315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96" y="0"/>
              <a:ext cx="4039737" cy="2415654"/>
            </a:xfrm>
            <a:prstGeom prst="rect">
              <a:avLst/>
            </a:prstGeom>
          </p:spPr>
        </p:pic>
        <p:sp>
          <p:nvSpPr>
            <p:cNvPr id="29" name="Text Box 2"/>
            <p:cNvSpPr txBox="1">
              <a:spLocks noChangeArrowheads="1"/>
            </p:cNvSpPr>
            <p:nvPr/>
          </p:nvSpPr>
          <p:spPr bwMode="auto">
            <a:xfrm>
              <a:off x="0" y="2402006"/>
              <a:ext cx="4034790" cy="271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Winter: Maximum – 714 fc   Average – 30.82 fc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3777801" y="3499094"/>
            <a:ext cx="4039235" cy="2672715"/>
            <a:chOff x="0" y="0"/>
            <a:chExt cx="4039737" cy="267315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039737" cy="2429302"/>
            </a:xfrm>
            <a:prstGeom prst="rect">
              <a:avLst/>
            </a:prstGeom>
          </p:spPr>
        </p:pic>
        <p:sp>
          <p:nvSpPr>
            <p:cNvPr id="27" name="Text Box 2"/>
            <p:cNvSpPr txBox="1">
              <a:spLocks noChangeArrowheads="1"/>
            </p:cNvSpPr>
            <p:nvPr/>
          </p:nvSpPr>
          <p:spPr bwMode="auto">
            <a:xfrm>
              <a:off x="0" y="2402006"/>
              <a:ext cx="4034790" cy="271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Spring/Fall: Maximum – 86.9 fc   Average – 27.29 fc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012082" y="3627822"/>
            <a:ext cx="4039235" cy="2672715"/>
            <a:chOff x="0" y="0"/>
            <a:chExt cx="4039738" cy="267315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039738" cy="2429302"/>
            </a:xfrm>
            <a:prstGeom prst="rect">
              <a:avLst/>
            </a:prstGeom>
          </p:spPr>
        </p:pic>
        <p:sp>
          <p:nvSpPr>
            <p:cNvPr id="21" name="Text Box 2"/>
            <p:cNvSpPr txBox="1">
              <a:spLocks noChangeArrowheads="1"/>
            </p:cNvSpPr>
            <p:nvPr/>
          </p:nvSpPr>
          <p:spPr bwMode="auto">
            <a:xfrm>
              <a:off x="0" y="2402006"/>
              <a:ext cx="4034790" cy="271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Summer: Maximum – 29.2 fc   Average – 13.53 fc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4459705" y="1019798"/>
            <a:ext cx="2246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SHADES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3755325" y="1019798"/>
            <a:ext cx="2246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SHADES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23013670" y="1019798"/>
            <a:ext cx="2246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SHADES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319063" y="5581324"/>
            <a:ext cx="2246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SHADES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11385870" y="5595600"/>
            <a:ext cx="2246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SHADES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20689770" y="5581323"/>
            <a:ext cx="2246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SHADES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-19050" y="6448425"/>
            <a:ext cx="27451050" cy="43088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 Background				Goals				Site Plan				Building Analysis	</a:t>
            </a:r>
            <a:r>
              <a:rPr lang="en-US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Conclusion		</a:t>
            </a:r>
            <a:r>
              <a:rPr lang="en-US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Appendix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6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/>
          <p:cNvSpPr txBox="1">
            <a:spLocks/>
          </p:cNvSpPr>
          <p:nvPr/>
        </p:nvSpPr>
        <p:spPr>
          <a:xfrm>
            <a:off x="0" y="0"/>
            <a:ext cx="27432000" cy="655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Appendix – Classroom (Cloudy Sky) </a:t>
            </a: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21481"/>
            <a:ext cx="1871662" cy="68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0" y="733376"/>
            <a:ext cx="27432000" cy="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363" y="9525"/>
            <a:ext cx="65881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00" y="9525"/>
            <a:ext cx="6731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525" y="9525"/>
            <a:ext cx="6889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0" y="9525"/>
            <a:ext cx="654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00" y="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0" y="9525"/>
            <a:ext cx="6858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20970" y="0"/>
            <a:ext cx="28560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9 AM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459705" y="1019798"/>
            <a:ext cx="2246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SHADES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3755325" y="1019798"/>
            <a:ext cx="2246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SHADES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3013670" y="1019798"/>
            <a:ext cx="2246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SHADES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319063" y="5581324"/>
            <a:ext cx="2246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SHADES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1385870" y="5595600"/>
            <a:ext cx="2246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SHADES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0689770" y="5581323"/>
            <a:ext cx="2246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SHADES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292460" y="1039851"/>
            <a:ext cx="4053205" cy="2672080"/>
            <a:chOff x="0" y="0"/>
            <a:chExt cx="4053385" cy="2672516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8" y="0"/>
              <a:ext cx="4039737" cy="2429302"/>
            </a:xfrm>
            <a:prstGeom prst="rect">
              <a:avLst/>
            </a:prstGeom>
          </p:spPr>
        </p:pic>
        <p:sp>
          <p:nvSpPr>
            <p:cNvPr id="41" name="Text Box 2"/>
            <p:cNvSpPr txBox="1">
              <a:spLocks noChangeArrowheads="1"/>
            </p:cNvSpPr>
            <p:nvPr/>
          </p:nvSpPr>
          <p:spPr bwMode="auto">
            <a:xfrm>
              <a:off x="0" y="2402006"/>
              <a:ext cx="4034155" cy="270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Winter: Maximum – 23.8 fc   Average – 4.95 fc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580190" y="913819"/>
            <a:ext cx="4049395" cy="2680970"/>
            <a:chOff x="0" y="0"/>
            <a:chExt cx="4049486" cy="2681201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6" y="0"/>
              <a:ext cx="4037610" cy="2422566"/>
            </a:xfrm>
            <a:prstGeom prst="rect">
              <a:avLst/>
            </a:prstGeom>
          </p:spPr>
        </p:pic>
        <p:sp>
          <p:nvSpPr>
            <p:cNvPr id="39" name="Text Box 2"/>
            <p:cNvSpPr txBox="1">
              <a:spLocks noChangeArrowheads="1"/>
            </p:cNvSpPr>
            <p:nvPr/>
          </p:nvSpPr>
          <p:spPr bwMode="auto">
            <a:xfrm>
              <a:off x="0" y="2410691"/>
              <a:ext cx="4034155" cy="270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Spring/Fall: Maximum – 50 fc   Average – 10.41 fc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8671105" y="925884"/>
            <a:ext cx="4037330" cy="2656840"/>
            <a:chOff x="0" y="0"/>
            <a:chExt cx="4037611" cy="265745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037611" cy="2422567"/>
            </a:xfrm>
            <a:prstGeom prst="rect">
              <a:avLst/>
            </a:prstGeom>
          </p:spPr>
        </p:pic>
        <p:sp>
          <p:nvSpPr>
            <p:cNvPr id="37" name="Text Box 2"/>
            <p:cNvSpPr txBox="1">
              <a:spLocks noChangeArrowheads="1"/>
            </p:cNvSpPr>
            <p:nvPr/>
          </p:nvSpPr>
          <p:spPr bwMode="auto">
            <a:xfrm>
              <a:off x="0" y="2386941"/>
              <a:ext cx="4034155" cy="270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Summer: Maximum – 72.3 fc   Average – 15.06 fc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749844" y="3596751"/>
            <a:ext cx="4049395" cy="2692400"/>
            <a:chOff x="0" y="0"/>
            <a:chExt cx="4049486" cy="269244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6" y="0"/>
              <a:ext cx="4037610" cy="2422566"/>
            </a:xfrm>
            <a:prstGeom prst="rect">
              <a:avLst/>
            </a:prstGeom>
          </p:spPr>
        </p:pic>
        <p:sp>
          <p:nvSpPr>
            <p:cNvPr id="35" name="Text Box 2"/>
            <p:cNvSpPr txBox="1">
              <a:spLocks noChangeArrowheads="1"/>
            </p:cNvSpPr>
            <p:nvPr/>
          </p:nvSpPr>
          <p:spPr bwMode="auto">
            <a:xfrm>
              <a:off x="0" y="2422566"/>
              <a:ext cx="4033520" cy="269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Winter: Maximum – 3.3 fc   Average – 1.38 fc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3971342" y="3596751"/>
            <a:ext cx="4060825" cy="2668270"/>
            <a:chOff x="0" y="0"/>
            <a:chExt cx="4061362" cy="2668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51" y="0"/>
              <a:ext cx="4037611" cy="2422566"/>
            </a:xfrm>
            <a:prstGeom prst="rect">
              <a:avLst/>
            </a:prstGeom>
          </p:spPr>
        </p:pic>
        <p:sp>
          <p:nvSpPr>
            <p:cNvPr id="33" name="Text Box 2"/>
            <p:cNvSpPr txBox="1">
              <a:spLocks noChangeArrowheads="1"/>
            </p:cNvSpPr>
            <p:nvPr/>
          </p:nvSpPr>
          <p:spPr bwMode="auto">
            <a:xfrm>
              <a:off x="0" y="2398815"/>
              <a:ext cx="4033520" cy="269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Spring/Fall: Maximum – 7 fc   Average – 2.91 fc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3060526" y="3608816"/>
            <a:ext cx="4037330" cy="2680335"/>
            <a:chOff x="0" y="0"/>
            <a:chExt cx="4037611" cy="268056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037611" cy="2422566"/>
            </a:xfrm>
            <a:prstGeom prst="rect">
              <a:avLst/>
            </a:prstGeom>
          </p:spPr>
        </p:pic>
        <p:sp>
          <p:nvSpPr>
            <p:cNvPr id="31" name="Text Box 2"/>
            <p:cNvSpPr txBox="1">
              <a:spLocks noChangeArrowheads="1"/>
            </p:cNvSpPr>
            <p:nvPr/>
          </p:nvSpPr>
          <p:spPr bwMode="auto">
            <a:xfrm>
              <a:off x="0" y="2410690"/>
              <a:ext cx="4033520" cy="269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Summer: Maximum – 10.2 fc   Average – 4.21 fc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-19050" y="6448425"/>
            <a:ext cx="27451050" cy="43088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 Background				Goals				Site Plan				Building Analysis	</a:t>
            </a:r>
            <a:r>
              <a:rPr lang="en-US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Conclusion		</a:t>
            </a:r>
            <a:r>
              <a:rPr lang="en-US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Appendix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28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/>
          <p:cNvSpPr txBox="1">
            <a:spLocks/>
          </p:cNvSpPr>
          <p:nvPr/>
        </p:nvSpPr>
        <p:spPr>
          <a:xfrm>
            <a:off x="0" y="0"/>
            <a:ext cx="27432000" cy="655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Appendix – Classroom (Clear Sky) </a:t>
            </a: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21481"/>
            <a:ext cx="1871662" cy="68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0" y="733376"/>
            <a:ext cx="27432000" cy="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363" y="9525"/>
            <a:ext cx="65881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00" y="9525"/>
            <a:ext cx="6731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525" y="9525"/>
            <a:ext cx="6889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0" y="9525"/>
            <a:ext cx="654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00" y="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0" y="9525"/>
            <a:ext cx="6858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20970" y="0"/>
            <a:ext cx="28560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3 PM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459705" y="1019798"/>
            <a:ext cx="2246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SHADES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3755325" y="1019798"/>
            <a:ext cx="2246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SHADES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3013670" y="1019798"/>
            <a:ext cx="2246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SHADES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319063" y="5581324"/>
            <a:ext cx="2246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SHADES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1385870" y="5595600"/>
            <a:ext cx="2246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SHADES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0689770" y="5581323"/>
            <a:ext cx="2246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SHADES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296905" y="1019798"/>
            <a:ext cx="4044315" cy="2667635"/>
            <a:chOff x="0" y="0"/>
            <a:chExt cx="4044760" cy="266805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037610" cy="2422566"/>
            </a:xfrm>
            <a:prstGeom prst="rect">
              <a:avLst/>
            </a:prstGeom>
          </p:spPr>
        </p:pic>
        <p:sp>
          <p:nvSpPr>
            <p:cNvPr id="41" name="Text Box 2"/>
            <p:cNvSpPr txBox="1">
              <a:spLocks noChangeArrowheads="1"/>
            </p:cNvSpPr>
            <p:nvPr/>
          </p:nvSpPr>
          <p:spPr bwMode="auto">
            <a:xfrm>
              <a:off x="11875" y="2398815"/>
              <a:ext cx="4032885" cy="269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Winter: Maximum – 803 fc   Average – 74.05 fc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594970" y="1019798"/>
            <a:ext cx="4037330" cy="2667635"/>
            <a:chOff x="0" y="0"/>
            <a:chExt cx="4037611" cy="2668056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037611" cy="2422566"/>
            </a:xfrm>
            <a:prstGeom prst="rect">
              <a:avLst/>
            </a:prstGeom>
          </p:spPr>
        </p:pic>
        <p:sp>
          <p:nvSpPr>
            <p:cNvPr id="39" name="Text Box 2"/>
            <p:cNvSpPr txBox="1">
              <a:spLocks noChangeArrowheads="1"/>
            </p:cNvSpPr>
            <p:nvPr/>
          </p:nvSpPr>
          <p:spPr bwMode="auto">
            <a:xfrm>
              <a:off x="0" y="2398816"/>
              <a:ext cx="4032885" cy="269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Spring/Fall: Maximum – 108 fc   Average – 31.94 fc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8820130" y="996302"/>
            <a:ext cx="4049395" cy="2679700"/>
            <a:chOff x="0" y="0"/>
            <a:chExt cx="4049486" cy="267993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5" y="0"/>
              <a:ext cx="4037611" cy="2422566"/>
            </a:xfrm>
            <a:prstGeom prst="rect">
              <a:avLst/>
            </a:prstGeom>
          </p:spPr>
        </p:pic>
        <p:sp>
          <p:nvSpPr>
            <p:cNvPr id="37" name="Text Box 2"/>
            <p:cNvSpPr txBox="1">
              <a:spLocks noChangeArrowheads="1"/>
            </p:cNvSpPr>
            <p:nvPr/>
          </p:nvSpPr>
          <p:spPr bwMode="auto">
            <a:xfrm>
              <a:off x="0" y="2410691"/>
              <a:ext cx="4032885" cy="269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Summer: Maximum – 87.2 fc   Average – 28.94 fc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87470" y="3687433"/>
            <a:ext cx="4037330" cy="2643505"/>
            <a:chOff x="0" y="0"/>
            <a:chExt cx="4037610" cy="264367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037610" cy="2422566"/>
            </a:xfrm>
            <a:prstGeom prst="rect">
              <a:avLst/>
            </a:prstGeom>
          </p:spPr>
        </p:pic>
        <p:sp>
          <p:nvSpPr>
            <p:cNvPr id="35" name="Text Box 2"/>
            <p:cNvSpPr txBox="1">
              <a:spLocks noChangeArrowheads="1"/>
            </p:cNvSpPr>
            <p:nvPr/>
          </p:nvSpPr>
          <p:spPr bwMode="auto">
            <a:xfrm>
              <a:off x="0" y="2375065"/>
              <a:ext cx="4032250" cy="2686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Winter: Maximum – 43.4 fc   Average – 13.16 fc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3762833" y="3571172"/>
            <a:ext cx="4037330" cy="2654936"/>
            <a:chOff x="0" y="0"/>
            <a:chExt cx="4037611" cy="265554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037611" cy="2422566"/>
            </a:xfrm>
            <a:prstGeom prst="rect">
              <a:avLst/>
            </a:prstGeom>
          </p:spPr>
        </p:pic>
        <p:sp>
          <p:nvSpPr>
            <p:cNvPr id="33" name="Text Box 2"/>
            <p:cNvSpPr txBox="1">
              <a:spLocks noChangeArrowheads="1"/>
            </p:cNvSpPr>
            <p:nvPr/>
          </p:nvSpPr>
          <p:spPr bwMode="auto">
            <a:xfrm>
              <a:off x="0" y="2386940"/>
              <a:ext cx="4032250" cy="2686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Spring/Fall: Maximum – 25.2 fc   Average – 10.75 fc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3013670" y="3676002"/>
            <a:ext cx="4037330" cy="2654936"/>
            <a:chOff x="0" y="0"/>
            <a:chExt cx="4037611" cy="265554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037611" cy="2422566"/>
            </a:xfrm>
            <a:prstGeom prst="rect">
              <a:avLst/>
            </a:prstGeom>
          </p:spPr>
        </p:pic>
        <p:sp>
          <p:nvSpPr>
            <p:cNvPr id="31" name="Text Box 2"/>
            <p:cNvSpPr txBox="1">
              <a:spLocks noChangeArrowheads="1"/>
            </p:cNvSpPr>
            <p:nvPr/>
          </p:nvSpPr>
          <p:spPr bwMode="auto">
            <a:xfrm>
              <a:off x="0" y="2386940"/>
              <a:ext cx="4032250" cy="2686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Summer: Maximum – 23.4 fc   Average – 10.03 fc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-19050" y="6448425"/>
            <a:ext cx="27451050" cy="43088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 Background				Goals				Site Plan				Building Analysis	</a:t>
            </a:r>
            <a:r>
              <a:rPr lang="en-US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Conclusion		</a:t>
            </a:r>
            <a:r>
              <a:rPr lang="en-US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Appendix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80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/>
          <p:cNvSpPr txBox="1">
            <a:spLocks/>
          </p:cNvSpPr>
          <p:nvPr/>
        </p:nvSpPr>
        <p:spPr>
          <a:xfrm>
            <a:off x="0" y="0"/>
            <a:ext cx="27432000" cy="655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Goals</a:t>
            </a: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21481"/>
            <a:ext cx="1871662" cy="68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0" y="733376"/>
            <a:ext cx="27432000" cy="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25" name="Group 3"/>
          <p:cNvGrpSpPr>
            <a:grpSpLocks/>
          </p:cNvGrpSpPr>
          <p:nvPr/>
        </p:nvGrpSpPr>
        <p:grpSpPr bwMode="auto">
          <a:xfrm>
            <a:off x="1820863" y="1920875"/>
            <a:ext cx="9823450" cy="679450"/>
            <a:chOff x="1973263" y="1427163"/>
            <a:chExt cx="9823450" cy="679450"/>
          </a:xfrm>
        </p:grpSpPr>
        <p:sp>
          <p:nvSpPr>
            <p:cNvPr id="27" name="TextBox 26"/>
            <p:cNvSpPr txBox="1"/>
            <p:nvPr/>
          </p:nvSpPr>
          <p:spPr>
            <a:xfrm>
              <a:off x="2652713" y="1504951"/>
              <a:ext cx="9144000" cy="5857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latin typeface="+mj-lt"/>
                  <a:cs typeface="Arial" pitchFamily="34" charset="0"/>
                </a:rPr>
                <a:t>Safety &amp; Security</a:t>
              </a:r>
            </a:p>
          </p:txBody>
        </p:sp>
        <p:pic>
          <p:nvPicPr>
            <p:cNvPr id="2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3263" y="1427163"/>
              <a:ext cx="679450" cy="679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9" name="Group 1"/>
          <p:cNvGrpSpPr>
            <a:grpSpLocks/>
          </p:cNvGrpSpPr>
          <p:nvPr/>
        </p:nvGrpSpPr>
        <p:grpSpPr bwMode="auto">
          <a:xfrm>
            <a:off x="1828800" y="2824163"/>
            <a:ext cx="9832975" cy="690562"/>
            <a:chOff x="11117263" y="1427163"/>
            <a:chExt cx="9832975" cy="690562"/>
          </a:xfrm>
        </p:grpSpPr>
        <p:pic>
          <p:nvPicPr>
            <p:cNvPr id="30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7263" y="1427163"/>
              <a:ext cx="688975" cy="690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11806238" y="1504950"/>
              <a:ext cx="9144000" cy="5857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latin typeface="+mj-lt"/>
                  <a:cs typeface="Arial" pitchFamily="34" charset="0"/>
                </a:rPr>
                <a:t>Lifecycle &amp; Maintenance</a:t>
              </a:r>
            </a:p>
          </p:txBody>
        </p:sp>
      </p:grpSp>
      <p:grpSp>
        <p:nvGrpSpPr>
          <p:cNvPr id="32" name="Group 2"/>
          <p:cNvGrpSpPr>
            <a:grpSpLocks/>
          </p:cNvGrpSpPr>
          <p:nvPr/>
        </p:nvGrpSpPr>
        <p:grpSpPr bwMode="auto">
          <a:xfrm>
            <a:off x="1828800" y="3775075"/>
            <a:ext cx="9798050" cy="654050"/>
            <a:chOff x="20261263" y="1427163"/>
            <a:chExt cx="9798050" cy="654050"/>
          </a:xfrm>
        </p:grpSpPr>
        <p:pic>
          <p:nvPicPr>
            <p:cNvPr id="33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1263" y="1427163"/>
              <a:ext cx="654050" cy="654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0915313" y="1474788"/>
              <a:ext cx="9144000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latin typeface="+mj-lt"/>
                  <a:cs typeface="Arial" pitchFamily="34" charset="0"/>
                </a:rPr>
                <a:t>Cost Effective</a:t>
              </a:r>
            </a:p>
          </p:txBody>
        </p:sp>
      </p:grpSp>
      <p:pic>
        <p:nvPicPr>
          <p:cNvPr id="35" name="Picture 9" descr="C:\Users\awb5154\Desktop\bldg overview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52351" r="2750" b="3860"/>
          <a:stretch>
            <a:fillRect/>
          </a:stretch>
        </p:blipFill>
        <p:spPr bwMode="auto">
          <a:xfrm>
            <a:off x="9601200" y="1343025"/>
            <a:ext cx="8229600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 24"/>
          <p:cNvGrpSpPr>
            <a:grpSpLocks/>
          </p:cNvGrpSpPr>
          <p:nvPr/>
        </p:nvGrpSpPr>
        <p:grpSpPr bwMode="auto">
          <a:xfrm>
            <a:off x="20056475" y="1914525"/>
            <a:ext cx="9829800" cy="687388"/>
            <a:chOff x="1951038" y="1428750"/>
            <a:chExt cx="9829800" cy="687388"/>
          </a:xfrm>
        </p:grpSpPr>
        <p:pic>
          <p:nvPicPr>
            <p:cNvPr id="37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1038" y="1428750"/>
              <a:ext cx="685800" cy="687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2636838" y="1504950"/>
              <a:ext cx="9144000" cy="5857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latin typeface="+mj-lt"/>
                  <a:cs typeface="Arial" pitchFamily="34" charset="0"/>
                </a:rPr>
                <a:t>Integration</a:t>
              </a:r>
            </a:p>
          </p:txBody>
        </p:sp>
      </p:grpSp>
      <p:grpSp>
        <p:nvGrpSpPr>
          <p:cNvPr id="39" name="Group 4"/>
          <p:cNvGrpSpPr>
            <a:grpSpLocks/>
          </p:cNvGrpSpPr>
          <p:nvPr/>
        </p:nvGrpSpPr>
        <p:grpSpPr bwMode="auto">
          <a:xfrm>
            <a:off x="20056475" y="2784475"/>
            <a:ext cx="9832975" cy="673100"/>
            <a:chOff x="11101388" y="1417638"/>
            <a:chExt cx="9832975" cy="673100"/>
          </a:xfrm>
        </p:grpSpPr>
        <p:sp>
          <p:nvSpPr>
            <p:cNvPr id="40" name="TextBox 39"/>
            <p:cNvSpPr txBox="1"/>
            <p:nvPr/>
          </p:nvSpPr>
          <p:spPr>
            <a:xfrm>
              <a:off x="11790363" y="1504951"/>
              <a:ext cx="9144000" cy="5857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latin typeface="+mj-lt"/>
                  <a:cs typeface="Arial" pitchFamily="34" charset="0"/>
                </a:rPr>
                <a:t>Reduce, Reuse, Recover</a:t>
              </a:r>
            </a:p>
          </p:txBody>
        </p:sp>
        <p:pic>
          <p:nvPicPr>
            <p:cNvPr id="41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1388" y="1417638"/>
              <a:ext cx="673100" cy="67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2" name="Group 30"/>
          <p:cNvGrpSpPr>
            <a:grpSpLocks/>
          </p:cNvGrpSpPr>
          <p:nvPr/>
        </p:nvGrpSpPr>
        <p:grpSpPr bwMode="auto">
          <a:xfrm>
            <a:off x="20056475" y="3697288"/>
            <a:ext cx="9817100" cy="674687"/>
            <a:chOff x="20226338" y="1443038"/>
            <a:chExt cx="9817100" cy="674687"/>
          </a:xfrm>
        </p:grpSpPr>
        <p:pic>
          <p:nvPicPr>
            <p:cNvPr id="43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26338" y="1443038"/>
              <a:ext cx="674687" cy="674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20899438" y="1474788"/>
              <a:ext cx="9144000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b="1" dirty="0">
                  <a:latin typeface="+mj-lt"/>
                  <a:cs typeface="Arial" pitchFamily="34" charset="0"/>
                </a:rPr>
                <a:t>Learning Tool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800225" y="954088"/>
            <a:ext cx="91440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u="heavy" dirty="0">
                <a:latin typeface="+mj-lt"/>
                <a:cs typeface="Arial" pitchFamily="34" charset="0"/>
              </a:rPr>
              <a:t>Owner Core Values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056475" y="954088"/>
            <a:ext cx="91440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u="heavy" dirty="0">
                <a:latin typeface="+mj-lt"/>
                <a:cs typeface="Arial" pitchFamily="34" charset="0"/>
              </a:rPr>
              <a:t>Nexus Goals</a:t>
            </a:r>
          </a:p>
        </p:txBody>
      </p:sp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363" y="9525"/>
            <a:ext cx="65881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00" y="9525"/>
            <a:ext cx="6731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525" y="9525"/>
            <a:ext cx="6889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0" y="9525"/>
            <a:ext cx="654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00" y="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0" y="9525"/>
            <a:ext cx="6858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-19050" y="6448425"/>
            <a:ext cx="27451050" cy="43088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 Background			</a:t>
            </a:r>
            <a:r>
              <a:rPr lang="en-US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Goals	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	Site Plan				Building Analysis	</a:t>
            </a:r>
            <a:r>
              <a:rPr lang="en-US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Conclusion				Appendix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7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/>
          <p:cNvSpPr txBox="1">
            <a:spLocks/>
          </p:cNvSpPr>
          <p:nvPr/>
        </p:nvSpPr>
        <p:spPr>
          <a:xfrm>
            <a:off x="0" y="0"/>
            <a:ext cx="27432000" cy="655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Appendix – Classroom (Cloudy Sky) </a:t>
            </a: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21481"/>
            <a:ext cx="1871662" cy="68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0" y="733376"/>
            <a:ext cx="27432000" cy="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363" y="9525"/>
            <a:ext cx="65881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00" y="9525"/>
            <a:ext cx="6731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525" y="9525"/>
            <a:ext cx="6889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0" y="9525"/>
            <a:ext cx="654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00" y="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0" y="9525"/>
            <a:ext cx="6858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20970" y="0"/>
            <a:ext cx="28560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3 PM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459705" y="1019798"/>
            <a:ext cx="2246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SHADES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3755325" y="1019798"/>
            <a:ext cx="2246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SHADES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3013670" y="1019798"/>
            <a:ext cx="2246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SHADES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319063" y="5581324"/>
            <a:ext cx="2246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SHADES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1385870" y="5595600"/>
            <a:ext cx="2246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SHADES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0689770" y="5581323"/>
            <a:ext cx="2246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SHADES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297223" y="983703"/>
            <a:ext cx="4043680" cy="2667000"/>
            <a:chOff x="0" y="0"/>
            <a:chExt cx="4044126" cy="2667421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037611" cy="2422566"/>
            </a:xfrm>
            <a:prstGeom prst="rect">
              <a:avLst/>
            </a:prstGeom>
          </p:spPr>
        </p:pic>
        <p:sp>
          <p:nvSpPr>
            <p:cNvPr id="59" name="Text Box 2"/>
            <p:cNvSpPr txBox="1">
              <a:spLocks noChangeArrowheads="1"/>
            </p:cNvSpPr>
            <p:nvPr/>
          </p:nvSpPr>
          <p:spPr bwMode="auto">
            <a:xfrm>
              <a:off x="11876" y="2398816"/>
              <a:ext cx="4032250" cy="2686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Winter: Maximum – 24.4 fc   Average – 5.07 fc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9519271" y="849230"/>
            <a:ext cx="4084955" cy="2691130"/>
            <a:chOff x="0" y="0"/>
            <a:chExt cx="4085112" cy="2691172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01" y="0"/>
              <a:ext cx="4037611" cy="2422567"/>
            </a:xfrm>
            <a:prstGeom prst="rect">
              <a:avLst/>
            </a:prstGeom>
          </p:spPr>
        </p:pic>
        <p:sp>
          <p:nvSpPr>
            <p:cNvPr id="57" name="Text Box 2"/>
            <p:cNvSpPr txBox="1">
              <a:spLocks noChangeArrowheads="1"/>
            </p:cNvSpPr>
            <p:nvPr/>
          </p:nvSpPr>
          <p:spPr bwMode="auto">
            <a:xfrm>
              <a:off x="0" y="2422567"/>
              <a:ext cx="4032250" cy="2686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Spring/Fall: Maximum – 55 fc   Average – 11.45 fc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8816153" y="906570"/>
            <a:ext cx="4037330" cy="2654935"/>
            <a:chOff x="0" y="0"/>
            <a:chExt cx="4037611" cy="2655546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037611" cy="2422567"/>
            </a:xfrm>
            <a:prstGeom prst="rect">
              <a:avLst/>
            </a:prstGeom>
          </p:spPr>
        </p:pic>
        <p:sp>
          <p:nvSpPr>
            <p:cNvPr id="55" name="Text Box 2"/>
            <p:cNvSpPr txBox="1">
              <a:spLocks noChangeArrowheads="1"/>
            </p:cNvSpPr>
            <p:nvPr/>
          </p:nvSpPr>
          <p:spPr bwMode="auto">
            <a:xfrm>
              <a:off x="0" y="2386941"/>
              <a:ext cx="4032250" cy="2686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Summer: Maximum – 74.5 fc   Average – 15.50 fc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565493" y="3646692"/>
            <a:ext cx="4039235" cy="2656205"/>
            <a:chOff x="0" y="0"/>
            <a:chExt cx="4039737" cy="265632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039737" cy="2415654"/>
            </a:xfrm>
            <a:prstGeom prst="rect">
              <a:avLst/>
            </a:prstGeom>
          </p:spPr>
        </p:pic>
        <p:sp>
          <p:nvSpPr>
            <p:cNvPr id="53" name="Text Box 2"/>
            <p:cNvSpPr txBox="1">
              <a:spLocks noChangeArrowheads="1"/>
            </p:cNvSpPr>
            <p:nvPr/>
          </p:nvSpPr>
          <p:spPr bwMode="auto">
            <a:xfrm>
              <a:off x="0" y="2388358"/>
              <a:ext cx="4031615" cy="267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Winter: Maximum – 3.4 fc   Average – 1.42 fc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3755325" y="3557494"/>
            <a:ext cx="4039235" cy="2656205"/>
            <a:chOff x="0" y="0"/>
            <a:chExt cx="4039738" cy="2656328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039738" cy="2415654"/>
            </a:xfrm>
            <a:prstGeom prst="rect">
              <a:avLst/>
            </a:prstGeom>
          </p:spPr>
        </p:pic>
        <p:sp>
          <p:nvSpPr>
            <p:cNvPr id="45" name="Text Box 2"/>
            <p:cNvSpPr txBox="1">
              <a:spLocks noChangeArrowheads="1"/>
            </p:cNvSpPr>
            <p:nvPr/>
          </p:nvSpPr>
          <p:spPr bwMode="auto">
            <a:xfrm>
              <a:off x="0" y="2388358"/>
              <a:ext cx="4031615" cy="267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Spring/Fall: Maximum – 7.7 fc   Average – 3.20 fc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3013670" y="3682787"/>
            <a:ext cx="4053205" cy="2669540"/>
            <a:chOff x="0" y="0"/>
            <a:chExt cx="4053385" cy="2669976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8" y="0"/>
              <a:ext cx="4039737" cy="2429301"/>
            </a:xfrm>
            <a:prstGeom prst="rect">
              <a:avLst/>
            </a:prstGeom>
          </p:spPr>
        </p:pic>
        <p:sp>
          <p:nvSpPr>
            <p:cNvPr id="43" name="Text Box 2"/>
            <p:cNvSpPr txBox="1">
              <a:spLocks noChangeArrowheads="1"/>
            </p:cNvSpPr>
            <p:nvPr/>
          </p:nvSpPr>
          <p:spPr bwMode="auto">
            <a:xfrm>
              <a:off x="0" y="2402006"/>
              <a:ext cx="4031615" cy="267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>
                  <a:effectLst/>
                  <a:latin typeface="Calibri"/>
                  <a:ea typeface="Calibri"/>
                  <a:cs typeface="Times New Roman"/>
                </a:rPr>
                <a:t>Summer: Maximum – 10.5 fc   Average – 4.33 fc</a:t>
              </a: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-19050" y="6448425"/>
            <a:ext cx="27451050" cy="43088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 Background				Goals				Site Plan				Building Analysis	</a:t>
            </a:r>
            <a:r>
              <a:rPr lang="en-US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Conclusion		</a:t>
            </a:r>
            <a:r>
              <a:rPr lang="en-US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Appendix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52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/>
          <p:cNvSpPr txBox="1">
            <a:spLocks/>
          </p:cNvSpPr>
          <p:nvPr/>
        </p:nvSpPr>
        <p:spPr>
          <a:xfrm>
            <a:off x="0" y="0"/>
            <a:ext cx="27432000" cy="655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Appendix – Classroom </a:t>
            </a: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21481"/>
            <a:ext cx="1871662" cy="68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0" y="733376"/>
            <a:ext cx="27432000" cy="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363" y="9525"/>
            <a:ext cx="65881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00" y="9525"/>
            <a:ext cx="6731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525" y="9525"/>
            <a:ext cx="6889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0" y="9525"/>
            <a:ext cx="654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00" y="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0" y="9525"/>
            <a:ext cx="6858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019" y="838200"/>
            <a:ext cx="4498181" cy="546614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19050" y="6448425"/>
            <a:ext cx="27451050" cy="43088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 Background				Goals				Site Plan				Building Analysis	</a:t>
            </a:r>
            <a:r>
              <a:rPr lang="en-US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Conclusion		</a:t>
            </a:r>
            <a:r>
              <a:rPr lang="en-US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Appendix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92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/>
          <p:cNvSpPr txBox="1">
            <a:spLocks/>
          </p:cNvSpPr>
          <p:nvPr/>
        </p:nvSpPr>
        <p:spPr>
          <a:xfrm>
            <a:off x="0" y="0"/>
            <a:ext cx="27432000" cy="655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Site Plan</a:t>
            </a: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21481"/>
            <a:ext cx="1871662" cy="68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0" y="733376"/>
            <a:ext cx="27432000" cy="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363" y="9525"/>
            <a:ext cx="65881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00" y="9525"/>
            <a:ext cx="6731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0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525" y="9525"/>
            <a:ext cx="6889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0" y="9525"/>
            <a:ext cx="654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5"/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00" y="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0" y="9525"/>
            <a:ext cx="6858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5" name="Group 10"/>
          <p:cNvGrpSpPr>
            <a:grpSpLocks/>
          </p:cNvGrpSpPr>
          <p:nvPr/>
        </p:nvGrpSpPr>
        <p:grpSpPr bwMode="auto">
          <a:xfrm>
            <a:off x="17349281" y="5472566"/>
            <a:ext cx="711707" cy="794909"/>
            <a:chOff x="21767800" y="3047543"/>
            <a:chExt cx="546100" cy="610058"/>
          </a:xfrm>
        </p:grpSpPr>
        <p:cxnSp>
          <p:nvCxnSpPr>
            <p:cNvPr id="56" name="Straight Arrow Connector 55"/>
            <p:cNvCxnSpPr/>
            <p:nvPr/>
          </p:nvCxnSpPr>
          <p:spPr>
            <a:xfrm flipV="1">
              <a:off x="21946032" y="3428534"/>
              <a:ext cx="0" cy="22782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21768189" y="3047195"/>
              <a:ext cx="545711" cy="43007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j-lt"/>
                  <a:cs typeface="Arial" pitchFamily="34" charset="0"/>
                </a:rPr>
                <a:t>N</a:t>
              </a:r>
            </a:p>
          </p:txBody>
        </p:sp>
      </p:grpSp>
      <p:grpSp>
        <p:nvGrpSpPr>
          <p:cNvPr id="58" name="Group 11"/>
          <p:cNvGrpSpPr>
            <a:grpSpLocks/>
          </p:cNvGrpSpPr>
          <p:nvPr/>
        </p:nvGrpSpPr>
        <p:grpSpPr bwMode="auto">
          <a:xfrm>
            <a:off x="1028700" y="1268413"/>
            <a:ext cx="7107238" cy="4179887"/>
            <a:chOff x="3657600" y="1695450"/>
            <a:chExt cx="6400800" cy="3764942"/>
          </a:xfrm>
        </p:grpSpPr>
        <p:pic>
          <p:nvPicPr>
            <p:cNvPr id="59" name="Picture 3" descr="C:\Users\bml5082\Desktop\Old vs New Site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1695450"/>
              <a:ext cx="6400800" cy="3764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0" name="Group 20"/>
            <p:cNvGrpSpPr>
              <a:grpSpLocks/>
            </p:cNvGrpSpPr>
            <p:nvPr/>
          </p:nvGrpSpPr>
          <p:grpSpPr bwMode="auto">
            <a:xfrm>
              <a:off x="9477410" y="4814447"/>
              <a:ext cx="546100" cy="610058"/>
              <a:chOff x="21767800" y="3047543"/>
              <a:chExt cx="546100" cy="610058"/>
            </a:xfrm>
          </p:grpSpPr>
          <p:cxnSp>
            <p:nvCxnSpPr>
              <p:cNvPr id="61" name="Straight Arrow Connector 60"/>
              <p:cNvCxnSpPr/>
              <p:nvPr/>
            </p:nvCxnSpPr>
            <p:spPr>
              <a:xfrm flipV="1">
                <a:off x="21945613" y="3428956"/>
                <a:ext cx="0" cy="22878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/>
              <p:cNvSpPr txBox="1"/>
              <p:nvPr/>
            </p:nvSpPr>
            <p:spPr>
              <a:xfrm>
                <a:off x="21768329" y="3047170"/>
                <a:ext cx="546149" cy="43183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latin typeface="+mj-lt"/>
                    <a:cs typeface="Arial" pitchFamily="34" charset="0"/>
                  </a:rPr>
                  <a:t>N</a:t>
                </a:r>
              </a:p>
            </p:txBody>
          </p:sp>
        </p:grpSp>
      </p:grpSp>
      <p:pic>
        <p:nvPicPr>
          <p:cNvPr id="63" name="Picture 21" descr="Y:\AEI Team 5\04-Models\01-Revit Central File\REAL ACTUAL NEXUS CENTRAL\Renderings\Entry Perspective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0600" y="901700"/>
            <a:ext cx="8229600" cy="50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rmb5266\Desktop\Picture1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"/>
          <a:stretch/>
        </p:blipFill>
        <p:spPr bwMode="auto">
          <a:xfrm>
            <a:off x="9594850" y="901700"/>
            <a:ext cx="8235950" cy="544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10772814" y="3658657"/>
            <a:ext cx="152400" cy="91678"/>
          </a:xfrm>
          <a:prstGeom prst="line">
            <a:avLst/>
          </a:prstGeom>
          <a:ln w="57150"/>
          <a:effectLst>
            <a:softEdge rad="12700"/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10763045" y="3581400"/>
            <a:ext cx="181570" cy="76201"/>
          </a:xfrm>
          <a:prstGeom prst="line">
            <a:avLst/>
          </a:prstGeom>
          <a:ln w="57150"/>
          <a:effectLst>
            <a:softEdge rad="12700"/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-19050" y="6448425"/>
            <a:ext cx="27451050" cy="43088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 Background				Goals				</a:t>
            </a:r>
            <a:r>
              <a:rPr lang="en-US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Site Plan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		Building Analysis	</a:t>
            </a:r>
            <a:r>
              <a:rPr lang="en-US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Conclusion				Appendix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5968999"/>
            <a:ext cx="289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Original Site Plan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9630945" y="5901986"/>
            <a:ext cx="2362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New Site Plan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4705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/>
          <p:cNvSpPr txBox="1">
            <a:spLocks/>
          </p:cNvSpPr>
          <p:nvPr/>
        </p:nvSpPr>
        <p:spPr>
          <a:xfrm>
            <a:off x="0" y="0"/>
            <a:ext cx="27432000" cy="655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dirty="0" smtClean="0"/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21481"/>
            <a:ext cx="1871662" cy="68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0" y="733376"/>
            <a:ext cx="27432000" cy="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363" y="9525"/>
            <a:ext cx="65881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00" y="9525"/>
            <a:ext cx="6731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525" y="9525"/>
            <a:ext cx="6889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0" y="9525"/>
            <a:ext cx="654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00" y="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0" y="9525"/>
            <a:ext cx="6858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-19050" y="6448425"/>
            <a:ext cx="27451050" cy="43088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 Background				Goals				Site Plan				</a:t>
            </a:r>
            <a:r>
              <a:rPr lang="en-US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Building Analysis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Conclusion				Appendix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971800"/>
            <a:ext cx="2743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	Lobby</a:t>
            </a:r>
            <a:r>
              <a:rPr lang="en-US" sz="6000" dirty="0" smtClean="0"/>
              <a:t>							Community							Education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15543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/>
          <p:cNvSpPr txBox="1">
            <a:spLocks/>
          </p:cNvSpPr>
          <p:nvPr/>
        </p:nvSpPr>
        <p:spPr>
          <a:xfrm>
            <a:off x="0" y="0"/>
            <a:ext cx="27432000" cy="655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Lobby</a:t>
            </a: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21481"/>
            <a:ext cx="1871662" cy="68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0" y="733376"/>
            <a:ext cx="27432000" cy="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363" y="9525"/>
            <a:ext cx="65881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00" y="9525"/>
            <a:ext cx="6731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0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525" y="9525"/>
            <a:ext cx="6889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0" y="9525"/>
            <a:ext cx="654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00" y="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0" y="9525"/>
            <a:ext cx="6858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82"/>
          <a:stretch/>
        </p:blipFill>
        <p:spPr>
          <a:xfrm>
            <a:off x="326401" y="914400"/>
            <a:ext cx="8512799" cy="2746375"/>
          </a:xfrm>
          <a:prstGeom prst="rect">
            <a:avLst/>
          </a:prstGeom>
        </p:spPr>
      </p:pic>
      <p:pic>
        <p:nvPicPr>
          <p:cNvPr id="14" name="Picture 15" descr="Y:\AEI Team 5\10-CM\03 Reports-Documentation\07-Revision Three 2.6.13\Drawings\JPGs\secure entry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2538" y="800100"/>
            <a:ext cx="6907212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3803201"/>
            <a:ext cx="6808788" cy="252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19600" y="4395850"/>
            <a:ext cx="990600" cy="1752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-19050" y="6448425"/>
            <a:ext cx="27451050" cy="43088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 Background				Goals				Site Plan				</a:t>
            </a:r>
            <a:r>
              <a:rPr lang="en-US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Building Analysis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Conclusion				Appendix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565" y="854075"/>
            <a:ext cx="7061818" cy="5504688"/>
          </a:xfrm>
          <a:prstGeom prst="rect">
            <a:avLst/>
          </a:prstGeom>
        </p:spPr>
      </p:pic>
      <p:grpSp>
        <p:nvGrpSpPr>
          <p:cNvPr id="19" name="Group 10"/>
          <p:cNvGrpSpPr>
            <a:grpSpLocks/>
          </p:cNvGrpSpPr>
          <p:nvPr/>
        </p:nvGrpSpPr>
        <p:grpSpPr bwMode="auto">
          <a:xfrm>
            <a:off x="8011612" y="5459234"/>
            <a:ext cx="711707" cy="794909"/>
            <a:chOff x="21767800" y="3047543"/>
            <a:chExt cx="546100" cy="610058"/>
          </a:xfrm>
        </p:grpSpPr>
        <p:cxnSp>
          <p:nvCxnSpPr>
            <p:cNvPr id="20" name="Straight Arrow Connector 19"/>
            <p:cNvCxnSpPr/>
            <p:nvPr/>
          </p:nvCxnSpPr>
          <p:spPr>
            <a:xfrm flipV="1">
              <a:off x="21946032" y="3428534"/>
              <a:ext cx="0" cy="22782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21768189" y="3047195"/>
              <a:ext cx="545711" cy="43007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j-lt"/>
                  <a:cs typeface="Arial" pitchFamily="34" charset="0"/>
                </a:rPr>
                <a:t>N</a:t>
              </a:r>
            </a:p>
          </p:txBody>
        </p:sp>
      </p:grpSp>
      <p:grpSp>
        <p:nvGrpSpPr>
          <p:cNvPr id="22" name="Group 10"/>
          <p:cNvGrpSpPr>
            <a:grpSpLocks/>
          </p:cNvGrpSpPr>
          <p:nvPr/>
        </p:nvGrpSpPr>
        <p:grpSpPr bwMode="auto">
          <a:xfrm>
            <a:off x="25920446" y="5529691"/>
            <a:ext cx="711707" cy="794909"/>
            <a:chOff x="21767800" y="3047543"/>
            <a:chExt cx="546100" cy="610058"/>
          </a:xfrm>
        </p:grpSpPr>
        <p:cxnSp>
          <p:nvCxnSpPr>
            <p:cNvPr id="25" name="Straight Arrow Connector 24"/>
            <p:cNvCxnSpPr/>
            <p:nvPr/>
          </p:nvCxnSpPr>
          <p:spPr>
            <a:xfrm flipV="1">
              <a:off x="21946032" y="3428534"/>
              <a:ext cx="0" cy="22782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21768189" y="3047195"/>
              <a:ext cx="545711" cy="43007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j-lt"/>
                  <a:cs typeface="Arial" pitchFamily="34" charset="0"/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413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6389"/>
          <a:stretch>
            <a:fillRect/>
          </a:stretch>
        </p:blipFill>
        <p:spPr bwMode="auto">
          <a:xfrm>
            <a:off x="9935368" y="854075"/>
            <a:ext cx="7542213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3803201"/>
            <a:ext cx="6808788" cy="252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" name="Rectangle 152"/>
          <p:cNvSpPr/>
          <p:nvPr/>
        </p:nvSpPr>
        <p:spPr>
          <a:xfrm>
            <a:off x="4419600" y="4395850"/>
            <a:ext cx="990600" cy="1752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2"/>
          <p:cNvSpPr txBox="1">
            <a:spLocks/>
          </p:cNvSpPr>
          <p:nvPr/>
        </p:nvSpPr>
        <p:spPr>
          <a:xfrm>
            <a:off x="0" y="0"/>
            <a:ext cx="27432000" cy="655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Lobby</a:t>
            </a: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21481"/>
            <a:ext cx="1871662" cy="68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0" y="733376"/>
            <a:ext cx="27432000" cy="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363" y="9525"/>
            <a:ext cx="65881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00" y="9525"/>
            <a:ext cx="6731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0"/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525" y="9525"/>
            <a:ext cx="6889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0" y="9525"/>
            <a:ext cx="654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00" y="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0" y="9525"/>
            <a:ext cx="6858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247" y="1227107"/>
            <a:ext cx="3026954" cy="144482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0314970" y="899348"/>
            <a:ext cx="5525940" cy="5414903"/>
            <a:chOff x="0" y="0"/>
            <a:chExt cx="8161020" cy="7997190"/>
          </a:xfrm>
        </p:grpSpPr>
        <p:grpSp>
          <p:nvGrpSpPr>
            <p:cNvPr id="17" name="Group 16"/>
            <p:cNvGrpSpPr/>
            <p:nvPr/>
          </p:nvGrpSpPr>
          <p:grpSpPr>
            <a:xfrm>
              <a:off x="0" y="0"/>
              <a:ext cx="8161020" cy="7997190"/>
              <a:chOff x="0" y="0"/>
              <a:chExt cx="8161361" cy="7997588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8161361" cy="7997588"/>
              </a:xfrm>
              <a:prstGeom prst="rect">
                <a:avLst/>
              </a:prstGeom>
              <a:ln w="38100">
                <a:solidFill>
                  <a:schemeClr val="accent4"/>
                </a:solidFill>
              </a:ln>
              <a:effectLst/>
            </p:spPr>
          </p:pic>
          <p:grpSp>
            <p:nvGrpSpPr>
              <p:cNvPr id="33" name="Group 32"/>
              <p:cNvGrpSpPr/>
              <p:nvPr/>
            </p:nvGrpSpPr>
            <p:grpSpPr>
              <a:xfrm>
                <a:off x="1201003" y="1050878"/>
                <a:ext cx="5528659" cy="6038082"/>
                <a:chOff x="0" y="0"/>
                <a:chExt cx="5528659" cy="6038082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5382609" y="245660"/>
                  <a:ext cx="146050" cy="146050"/>
                </a:xfrm>
                <a:prstGeom prst="ellipse">
                  <a:avLst/>
                </a:prstGeom>
                <a:noFill/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3616656" y="0"/>
                  <a:ext cx="146050" cy="146050"/>
                </a:xfrm>
                <a:prstGeom prst="ellipse">
                  <a:avLst/>
                </a:prstGeom>
                <a:noFill/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1651379" y="313898"/>
                  <a:ext cx="146050" cy="146050"/>
                </a:xfrm>
                <a:prstGeom prst="ellipse">
                  <a:avLst/>
                </a:prstGeom>
                <a:noFill/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68238" y="1514901"/>
                  <a:ext cx="146050" cy="146050"/>
                </a:xfrm>
                <a:prstGeom prst="ellipse">
                  <a:avLst/>
                </a:prstGeom>
                <a:noFill/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0" y="3548418"/>
                  <a:ext cx="146050" cy="146050"/>
                </a:xfrm>
                <a:prstGeom prst="ellipse">
                  <a:avLst/>
                </a:prstGeom>
                <a:noFill/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1569492" y="2647666"/>
                  <a:ext cx="166370" cy="169545"/>
                </a:xfrm>
                <a:prstGeom prst="ellipse">
                  <a:avLst/>
                </a:prstGeom>
                <a:noFill/>
                <a:ln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2879677" y="1883391"/>
                  <a:ext cx="166370" cy="169545"/>
                </a:xfrm>
                <a:prstGeom prst="ellipse">
                  <a:avLst/>
                </a:prstGeom>
                <a:noFill/>
                <a:ln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4312692" y="2142698"/>
                  <a:ext cx="166370" cy="169545"/>
                </a:xfrm>
                <a:prstGeom prst="ellipse">
                  <a:avLst/>
                </a:prstGeom>
                <a:noFill/>
                <a:ln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5295331" y="4121624"/>
                  <a:ext cx="166370" cy="169545"/>
                </a:xfrm>
                <a:prstGeom prst="ellipse">
                  <a:avLst/>
                </a:prstGeom>
                <a:noFill/>
                <a:ln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4299044" y="4640239"/>
                  <a:ext cx="166370" cy="169545"/>
                </a:xfrm>
                <a:prstGeom prst="ellipse">
                  <a:avLst/>
                </a:prstGeom>
                <a:noFill/>
                <a:ln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3002507" y="5268036"/>
                  <a:ext cx="166370" cy="169545"/>
                </a:xfrm>
                <a:prstGeom prst="ellipse">
                  <a:avLst/>
                </a:prstGeom>
                <a:noFill/>
                <a:ln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>
                  <a:off x="1637731" y="5868537"/>
                  <a:ext cx="166370" cy="169545"/>
                </a:xfrm>
                <a:prstGeom prst="ellipse">
                  <a:avLst/>
                </a:prstGeom>
                <a:noFill/>
                <a:ln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>
                  <a:off x="1978925" y="2620370"/>
                  <a:ext cx="982345" cy="955040"/>
                </a:xfrm>
                <a:prstGeom prst="ellipse">
                  <a:avLst/>
                </a:prstGeom>
                <a:noFill/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3480179" y="3002507"/>
                  <a:ext cx="982345" cy="955040"/>
                </a:xfrm>
                <a:prstGeom prst="ellipse">
                  <a:avLst/>
                </a:prstGeom>
                <a:noFill/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2292824" y="4312693"/>
                  <a:ext cx="982345" cy="955040"/>
                </a:xfrm>
                <a:prstGeom prst="ellipse">
                  <a:avLst/>
                </a:prstGeom>
                <a:noFill/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8" name="Group 17"/>
            <p:cNvGrpSpPr/>
            <p:nvPr/>
          </p:nvGrpSpPr>
          <p:grpSpPr>
            <a:xfrm>
              <a:off x="5962650" y="7008804"/>
              <a:ext cx="2052320" cy="841256"/>
              <a:chOff x="0" y="-77803"/>
              <a:chExt cx="2052523" cy="841338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0" y="463612"/>
                <a:ext cx="2052523" cy="299923"/>
                <a:chOff x="0" y="-11876"/>
                <a:chExt cx="2052523" cy="299923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0" y="73152"/>
                  <a:ext cx="146050" cy="146050"/>
                </a:xfrm>
                <a:prstGeom prst="ellipse">
                  <a:avLst/>
                </a:prstGeom>
                <a:noFill/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17043" y="-11876"/>
                  <a:ext cx="1935480" cy="2999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050" dirty="0">
                      <a:effectLst/>
                      <a:latin typeface="Calibri"/>
                      <a:ea typeface="Calibri"/>
                      <a:cs typeface="Times New Roman"/>
                    </a:rPr>
                    <a:t>32W CFL Downlight</a:t>
                  </a:r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0" y="-77803"/>
                <a:ext cx="1931041" cy="311231"/>
                <a:chOff x="0" y="-77938"/>
                <a:chExt cx="1931213" cy="311770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0" y="87782"/>
                  <a:ext cx="146050" cy="146050"/>
                </a:xfrm>
                <a:prstGeom prst="ellipse">
                  <a:avLst/>
                </a:prstGeom>
                <a:noFill/>
                <a:ln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02413" y="-77938"/>
                  <a:ext cx="1828800" cy="3072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100" dirty="0">
                      <a:effectLst/>
                      <a:latin typeface="Calibri"/>
                      <a:ea typeface="Calibri"/>
                      <a:cs typeface="Times New Roman"/>
                    </a:rPr>
                    <a:t>150 W </a:t>
                  </a:r>
                  <a:r>
                    <a:rPr lang="en-US" sz="1100" dirty="0" smtClean="0">
                      <a:effectLst/>
                      <a:latin typeface="Calibri"/>
                      <a:ea typeface="Calibri"/>
                      <a:cs typeface="Times New Roman"/>
                    </a:rPr>
                    <a:t>CMH</a:t>
                  </a:r>
                  <a:endParaRPr lang="en-US" sz="1100" dirty="0">
                    <a:effectLst/>
                    <a:latin typeface="Calibri"/>
                    <a:ea typeface="Calibri"/>
                    <a:cs typeface="Times New Roman"/>
                  </a:endParaRPr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0" y="186972"/>
                <a:ext cx="1931041" cy="306706"/>
                <a:chOff x="0" y="-47196"/>
                <a:chExt cx="1931213" cy="307238"/>
              </a:xfrm>
            </p:grpSpPr>
            <p:sp>
              <p:nvSpPr>
                <p:cNvPr id="25" name="Oval 24"/>
                <p:cNvSpPr/>
                <p:nvPr/>
              </p:nvSpPr>
              <p:spPr>
                <a:xfrm>
                  <a:off x="0" y="80467"/>
                  <a:ext cx="146050" cy="146050"/>
                </a:xfrm>
                <a:prstGeom prst="ellipse">
                  <a:avLst/>
                </a:prstGeom>
                <a:noFill/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02413" y="-47196"/>
                  <a:ext cx="1828800" cy="3072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000" dirty="0">
                      <a:effectLst/>
                      <a:latin typeface="Calibri"/>
                      <a:ea typeface="Calibri"/>
                      <a:cs typeface="Times New Roman"/>
                    </a:rPr>
                    <a:t>Decorative</a:t>
                  </a:r>
                  <a:r>
                    <a:rPr lang="en-US" sz="1050" dirty="0">
                      <a:effectLst/>
                      <a:latin typeface="Calibri"/>
                      <a:ea typeface="Calibri"/>
                      <a:cs typeface="Times New Roman"/>
                    </a:rPr>
                    <a:t> Pendant</a:t>
                  </a:r>
                </a:p>
              </p:txBody>
            </p:sp>
          </p:grpSp>
        </p:grpSp>
      </p:grp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14573"/>
            <a:ext cx="5277587" cy="1991003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-19050" y="6448425"/>
            <a:ext cx="27451050" cy="43088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 Background				Goals				Site Plan				</a:t>
            </a:r>
            <a:r>
              <a:rPr lang="en-US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Building Analysis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Conclusion				Appendix</a:t>
            </a:r>
            <a:endParaRPr lang="en-US" dirty="0"/>
          </a:p>
        </p:txBody>
      </p:sp>
      <p:grpSp>
        <p:nvGrpSpPr>
          <p:cNvPr id="56" name="Group 10"/>
          <p:cNvGrpSpPr>
            <a:grpSpLocks/>
          </p:cNvGrpSpPr>
          <p:nvPr/>
        </p:nvGrpSpPr>
        <p:grpSpPr bwMode="auto">
          <a:xfrm>
            <a:off x="8011612" y="5459234"/>
            <a:ext cx="711707" cy="794909"/>
            <a:chOff x="21767800" y="3047543"/>
            <a:chExt cx="546100" cy="610058"/>
          </a:xfrm>
        </p:grpSpPr>
        <p:cxnSp>
          <p:nvCxnSpPr>
            <p:cNvPr id="58" name="Straight Arrow Connector 57"/>
            <p:cNvCxnSpPr/>
            <p:nvPr/>
          </p:nvCxnSpPr>
          <p:spPr>
            <a:xfrm flipV="1">
              <a:off x="21946032" y="3428534"/>
              <a:ext cx="0" cy="22782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21768189" y="3047195"/>
              <a:ext cx="545711" cy="43007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j-lt"/>
                  <a:cs typeface="Arial" pitchFamily="34" charset="0"/>
                </a:rPr>
                <a:t>N</a:t>
              </a:r>
            </a:p>
          </p:txBody>
        </p:sp>
      </p:grpSp>
      <p:grpSp>
        <p:nvGrpSpPr>
          <p:cNvPr id="60" name="Group 10"/>
          <p:cNvGrpSpPr>
            <a:grpSpLocks/>
          </p:cNvGrpSpPr>
          <p:nvPr/>
        </p:nvGrpSpPr>
        <p:grpSpPr bwMode="auto">
          <a:xfrm>
            <a:off x="25920446" y="5529691"/>
            <a:ext cx="711707" cy="794909"/>
            <a:chOff x="21767800" y="3047543"/>
            <a:chExt cx="546100" cy="610058"/>
          </a:xfrm>
        </p:grpSpPr>
        <p:cxnSp>
          <p:nvCxnSpPr>
            <p:cNvPr id="61" name="Straight Arrow Connector 60"/>
            <p:cNvCxnSpPr/>
            <p:nvPr/>
          </p:nvCxnSpPr>
          <p:spPr>
            <a:xfrm flipV="1">
              <a:off x="21946032" y="3428534"/>
              <a:ext cx="0" cy="22782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21768189" y="3047195"/>
              <a:ext cx="545711" cy="43007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j-lt"/>
                  <a:cs typeface="Arial" pitchFamily="34" charset="0"/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553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/>
          <p:cNvSpPr txBox="1">
            <a:spLocks/>
          </p:cNvSpPr>
          <p:nvPr/>
        </p:nvSpPr>
        <p:spPr>
          <a:xfrm>
            <a:off x="0" y="0"/>
            <a:ext cx="27432000" cy="655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dirty="0" smtClean="0"/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21481"/>
            <a:ext cx="1871662" cy="68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0" y="733376"/>
            <a:ext cx="27432000" cy="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363" y="9525"/>
            <a:ext cx="65881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00" y="9525"/>
            <a:ext cx="6731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525" y="9525"/>
            <a:ext cx="6889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0" y="9525"/>
            <a:ext cx="654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00" y="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0" y="9525"/>
            <a:ext cx="6858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-19050" y="6448425"/>
            <a:ext cx="27451050" cy="43088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 Background				Goals				Site Plan				</a:t>
            </a:r>
            <a:r>
              <a:rPr lang="en-US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Building Analysis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Conclusion				Appendix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971800"/>
            <a:ext cx="2743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	Lobby</a:t>
            </a:r>
            <a:r>
              <a:rPr lang="en-US" sz="6000" dirty="0" smtClean="0"/>
              <a:t>							Community							Education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12530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"/>
          <p:cNvSpPr txBox="1">
            <a:spLocks/>
          </p:cNvSpPr>
          <p:nvPr/>
        </p:nvSpPr>
        <p:spPr>
          <a:xfrm>
            <a:off x="0" y="0"/>
            <a:ext cx="27432000" cy="655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Multipurpose Room</a:t>
            </a: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21481"/>
            <a:ext cx="1871662" cy="68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0" y="733376"/>
            <a:ext cx="27432000" cy="0"/>
          </a:xfrm>
          <a:prstGeom prst="line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363" y="9525"/>
            <a:ext cx="658812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00" y="9525"/>
            <a:ext cx="6731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9525" y="9525"/>
            <a:ext cx="6889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4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0" y="9525"/>
            <a:ext cx="654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00" y="0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0" y="9525"/>
            <a:ext cx="6858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3803201"/>
            <a:ext cx="6808788" cy="252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6"/>
          <a:stretch/>
        </p:blipFill>
        <p:spPr>
          <a:xfrm>
            <a:off x="322612" y="914400"/>
            <a:ext cx="8513064" cy="2741399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84"/>
          <a:stretch/>
        </p:blipFill>
        <p:spPr bwMode="auto">
          <a:xfrm>
            <a:off x="19758025" y="1395757"/>
            <a:ext cx="6518275" cy="409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565" y="1066800"/>
            <a:ext cx="7080869" cy="50840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0" y="4343400"/>
            <a:ext cx="1828800" cy="11433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-19050" y="6448425"/>
            <a:ext cx="27451050" cy="43088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 Background				Goals				Site Plan				</a:t>
            </a:r>
            <a:r>
              <a:rPr lang="en-US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Building Analysis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	Conclusion				Appendix</a:t>
            </a:r>
            <a:endParaRPr lang="en-US" dirty="0"/>
          </a:p>
        </p:txBody>
      </p:sp>
      <p:grpSp>
        <p:nvGrpSpPr>
          <p:cNvPr id="17" name="Group 10"/>
          <p:cNvGrpSpPr>
            <a:grpSpLocks/>
          </p:cNvGrpSpPr>
          <p:nvPr/>
        </p:nvGrpSpPr>
        <p:grpSpPr bwMode="auto">
          <a:xfrm>
            <a:off x="8011612" y="5459234"/>
            <a:ext cx="711707" cy="794909"/>
            <a:chOff x="21767800" y="3047543"/>
            <a:chExt cx="546100" cy="610058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21946032" y="3428534"/>
              <a:ext cx="0" cy="22782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21768189" y="3047195"/>
              <a:ext cx="545711" cy="43007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j-lt"/>
                  <a:cs typeface="Arial" pitchFamily="34" charset="0"/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241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4535</TotalTime>
  <Words>887</Words>
  <Application>Microsoft Office PowerPoint</Application>
  <PresentationFormat>Custom</PresentationFormat>
  <Paragraphs>253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Coppin State University</dc:title>
  <dc:creator>Corie Ambler</dc:creator>
  <cp:lastModifiedBy>Thesis</cp:lastModifiedBy>
  <cp:revision>168</cp:revision>
  <dcterms:created xsi:type="dcterms:W3CDTF">2006-11-29T18:17:25Z</dcterms:created>
  <dcterms:modified xsi:type="dcterms:W3CDTF">2013-04-10T02:00:14Z</dcterms:modified>
</cp:coreProperties>
</file>